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rels" ContentType="application/vnd.openxmlformats-package.relationships+xml"/>
  <Override PartName="/ppt/slides/slide14.xml" ContentType="application/vnd.openxmlformats-officedocument.presentationml.slide+xml"/>
  <Override PartName="/ppt/embeddings/oleObject8.bin" ContentType="application/vnd.openxmlformats-officedocument.oleObject"/>
  <Override PartName="/ppt/embeddings/oleObject1.bin" ContentType="application/vnd.openxmlformats-officedocument.oleObject"/>
  <Default Extension="xml" ContentType="application/xml"/>
  <Override PartName="/ppt/tableStyles.xml" ContentType="application/vnd.openxmlformats-officedocument.presentationml.tableStyles+xml"/>
  <Override PartName="/ppt/embeddings/Microsoft_Equation5.bin" ContentType="application/vnd.openxmlformats-officedocument.oleObject"/>
  <Override PartName="/ppt/embeddings/Microsoft_Equation16.bin" ContentType="application/vnd.openxmlformats-officedocument.oleObject"/>
  <Override PartName="/ppt/notesSlides/notesSlide1.xml" ContentType="application/vnd.openxmlformats-officedocument.presentationml.notesSlide+xml"/>
  <Override PartName="/ppt/slides/slide28.xml" ContentType="application/vnd.openxmlformats-officedocument.presentationml.slide+xml"/>
  <Override PartName="/ppt/slides/slide21.xml" ContentType="application/vnd.openxmlformats-officedocument.presentationml.slide+xml"/>
  <Override PartName="/ppt/slides/slide37.xml" ContentType="application/vnd.openxmlformats-officedocument.presentationml.slide+xml"/>
  <Override PartName="/ppt/slides/slide5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ppt/embeddings/oleObject7.bin" ContentType="application/vnd.openxmlformats-officedocument.oleObject"/>
  <Override PartName="/docProps/core.xml" ContentType="application/vnd.openxmlformats-package.core-properties+xml"/>
  <Override PartName="/ppt/embeddings/Microsoft_Equation4.bin" ContentType="application/vnd.openxmlformats-officedocument.oleObject"/>
  <Override PartName="/ppt/embeddings/Microsoft_Equation15.bin" ContentType="application/vnd.openxmlformats-officedocument.oleObject"/>
  <Override PartName="/ppt/handoutMasters/handoutMaster1.xml" ContentType="application/vnd.openxmlformats-officedocument.presentationml.handoutMaster+xml"/>
  <Override PartName="/ppt/slides/slide27.xml" ContentType="application/vnd.openxmlformats-officedocument.presentationml.slide+xml"/>
  <Default Extension="vml" ContentType="application/vnd.openxmlformats-officedocument.vmlDrawing"/>
  <Override PartName="/ppt/slides/slide20.xml" ContentType="application/vnd.openxmlformats-officedocument.presentationml.slide+xml"/>
  <Override PartName="/ppt/slides/slide36.xml" ContentType="application/vnd.openxmlformats-officedocument.presentationml.slide+xml"/>
  <Default Extension="emf" ContentType="image/x-emf"/>
  <Override PartName="/ppt/slides/slide4.xml" ContentType="application/vnd.openxmlformats-officedocument.presentationml.slide+xml"/>
  <Override PartName="/ppt/slides/slide19.xml" ContentType="application/vnd.openxmlformats-officedocument.presentationml.slide+xml"/>
  <Override PartName="/ppt/slideLayouts/slideLayout4.xml" ContentType="application/vnd.openxmlformats-officedocument.presentationml.slideLayout+xml"/>
  <Default Extension="png" ContentType="image/png"/>
  <Override PartName="/ppt/slides/slide12.xml" ContentType="application/vnd.openxmlformats-officedocument.presentationml.slide+xml"/>
  <Override PartName="/ppt/embeddings/oleObject6.bin" ContentType="application/vnd.openxmlformats-officedocument.oleObject"/>
  <Override PartName="/ppt/embeddings/Microsoft_Equation3.bin" ContentType="application/vnd.openxmlformats-officedocument.oleObject"/>
  <Override PartName="/ppt/presProps.xml" ContentType="application/vnd.openxmlformats-officedocument.presentationml.presProps+xml"/>
  <Override PartName="/ppt/embeddings/Microsoft_Equation14.bin" ContentType="application/vnd.openxmlformats-officedocument.oleObject"/>
  <Default Extension="pict" ContentType="image/pict"/>
  <Override PartName="/ppt/slides/slide26.xml" ContentType="application/vnd.openxmlformats-officedocument.presentationml.slide+xml"/>
  <Override PartName="/ppt/slides/slide35.xml" ContentType="application/vnd.openxmlformats-officedocument.presentationml.slide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11.xml" ContentType="application/vnd.openxmlformats-officedocument.presentationml.slide+xml"/>
  <Override PartName="/ppt/embeddings/oleObject5.bin" ContentType="application/vnd.openxmlformats-officedocument.oleObject"/>
  <Override PartName="/ppt/embeddings/Microsoft_Equation9.bin" ContentType="application/vnd.openxmlformats-officedocument.oleObject"/>
  <Override PartName="/ppt/notesSlides/notesSlide5.xml" ContentType="application/vnd.openxmlformats-officedocument.presentationml.notesSlide+xml"/>
  <Override PartName="/ppt/embeddings/Microsoft_Equation2.bin" ContentType="application/vnd.openxmlformats-officedocument.oleObject"/>
  <Override PartName="/ppt/embeddings/Microsoft_Equation13.bin" ContentType="application/vnd.openxmlformats-officedocument.oleObject"/>
  <Override PartName="/ppt/slides/slide25.xml" ContentType="application/vnd.openxmlformats-officedocument.presentationml.slide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34.xml" ContentType="application/vnd.openxmlformats-officedocument.presentationml.slide+xml"/>
  <Override PartName="/ppt/tags/tag1.xml" ContentType="application/vnd.openxmlformats-officedocument.presentationml.tags+xml"/>
  <Override PartName="/ppt/slides/slide2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17.xml" ContentType="application/vnd.openxmlformats-officedocument.presentationml.slide+xml"/>
  <Override PartName="/ppt/slides/slide10.xml" ContentType="application/vnd.openxmlformats-officedocument.presentationml.slide+xml"/>
  <Override PartName="/ppt/embeddings/oleObject4.bin" ContentType="application/vnd.openxmlformats-officedocument.oleObject"/>
  <Default Extension="wmf" ContentType="image/x-wmf"/>
  <Override PartName="/ppt/embeddings/Microsoft_Equation8.bin" ContentType="application/vnd.openxmlformats-officedocument.oleObject"/>
  <Override PartName="/docProps/app.xml" ContentType="application/vnd.openxmlformats-officedocument.extended-properties+xml"/>
  <Override PartName="/ppt/notesSlides/notesSlide4.xml" ContentType="application/vnd.openxmlformats-officedocument.presentationml.notesSlide+xml"/>
  <Override PartName="/ppt/embeddings/Microsoft_Equation1.bin" ContentType="application/vnd.openxmlformats-officedocument.oleObject"/>
  <Override PartName="/ppt/embeddings/Microsoft_Equation12.bin" ContentType="application/vnd.openxmlformats-officedocument.oleObject"/>
  <Override PartName="/ppt/theme/theme3.xml" ContentType="application/vnd.openxmlformats-officedocument.theme+xml"/>
  <Override PartName="/ppt/slideLayouts/slideLayout12.xml" ContentType="application/vnd.openxmlformats-officedocument.presentationml.slideLayout+xml"/>
  <Override PartName="/ppt/slides/slide24.xml" ContentType="application/vnd.openxmlformats-officedocument.presentationml.slide+xml"/>
  <Override PartName="/ppt/slides/slide8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33.xml" ContentType="application/vnd.openxmlformats-officedocument.presentationml.slide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16.xml" ContentType="application/vnd.openxmlformats-officedocument.presentationml.slide+xml"/>
  <Default Extension="jpeg" ContentType="image/jpeg"/>
  <Override PartName="/ppt/viewProps.xml" ContentType="application/vnd.openxmlformats-officedocument.presentationml.viewProps+xml"/>
  <Override PartName="/ppt/embeddings/oleObject3.bin" ContentType="application/vnd.openxmlformats-officedocument.oleObject"/>
  <Override PartName="/ppt/embeddings/Microsoft_Equation7.bin" ContentType="application/vnd.openxmlformats-officedocument.oleObject"/>
  <Override PartName="/ppt/notesSlides/notesSlide3.xml" ContentType="application/vnd.openxmlformats-officedocument.presentationml.notesSlide+xml"/>
  <Override PartName="/ppt/embeddings/Microsoft_Equation11.bin" ContentType="application/vnd.openxmlformats-officedocument.oleObject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s/slide23.xml" ContentType="application/vnd.openxmlformats-officedocument.presentationml.slide+xml"/>
  <Override PartName="/ppt/slides/slide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5.xml" ContentType="application/vnd.openxmlformats-officedocument.presentationml.slide+xml"/>
  <Override PartName="/ppt/embeddings/oleObject9.bin" ContentType="application/vnd.openxmlformats-officedocument.oleObject"/>
  <Override PartName="/ppt/embeddings/oleObject2.bin" ContentType="application/vnd.openxmlformats-officedocument.oleObject"/>
  <Override PartName="/ppt/embeddings/Microsoft_Equation6.bin" ContentType="application/vnd.openxmlformats-officedocument.oleObject"/>
  <Override PartName="/ppt/embeddings/Microsoft_Equation17.bin" ContentType="application/vnd.openxmlformats-officedocument.oleObject"/>
  <Override PartName="/ppt/notesSlides/notesSlide2.xml" ContentType="application/vnd.openxmlformats-officedocument.presentationml.notesSlide+xml"/>
  <Override PartName="/ppt/slides/slide29.xml" ContentType="application/vnd.openxmlformats-officedocument.presentationml.slide+xml"/>
  <Override PartName="/ppt/embeddings/Microsoft_Equation10.bin" ContentType="application/vnd.openxmlformats-officedocument.oleObject"/>
  <Override PartName="/ppt/theme/theme1.xml" ContentType="application/vnd.openxmlformats-officedocument.theme+xml"/>
  <Override PartName="/ppt/slides/slide22.xml" ContentType="application/vnd.openxmlformats-officedocument.presentationml.slide+xml"/>
  <Override PartName="/ppt/slides/slide38.xml" ContentType="application/vnd.openxmlformats-officedocument.presentationml.slide+xml"/>
  <Override PartName="/ppt/presentation.xml" ContentType="application/vnd.openxmlformats-officedocument.presentationml.presentation.main+xml"/>
  <Override PartName="/ppt/slides/slide6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31.xml" ContentType="application/vnd.openxmlformats-officedocument.presentationml.slide+xml"/>
  <Default Extension="pdf" ContentType="application/pd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SpecialPlsOnTitleSld="0" saveSubsetFonts="1" autoCompressPictures="0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273" r:id="rId2"/>
    <p:sldId id="274" r:id="rId3"/>
    <p:sldId id="355" r:id="rId4"/>
    <p:sldId id="386" r:id="rId5"/>
    <p:sldId id="360" r:id="rId6"/>
    <p:sldId id="361" r:id="rId7"/>
    <p:sldId id="387" r:id="rId8"/>
    <p:sldId id="388" r:id="rId9"/>
    <p:sldId id="379" r:id="rId10"/>
    <p:sldId id="363" r:id="rId11"/>
    <p:sldId id="364" r:id="rId12"/>
    <p:sldId id="365" r:id="rId13"/>
    <p:sldId id="366" r:id="rId14"/>
    <p:sldId id="398" r:id="rId15"/>
    <p:sldId id="320" r:id="rId16"/>
    <p:sldId id="405" r:id="rId17"/>
    <p:sldId id="392" r:id="rId18"/>
    <p:sldId id="385" r:id="rId19"/>
    <p:sldId id="394" r:id="rId20"/>
    <p:sldId id="348" r:id="rId21"/>
    <p:sldId id="301" r:id="rId22"/>
    <p:sldId id="302" r:id="rId23"/>
    <p:sldId id="404" r:id="rId24"/>
    <p:sldId id="395" r:id="rId25"/>
    <p:sldId id="345" r:id="rId26"/>
    <p:sldId id="376" r:id="rId27"/>
    <p:sldId id="381" r:id="rId28"/>
    <p:sldId id="390" r:id="rId29"/>
    <p:sldId id="391" r:id="rId30"/>
    <p:sldId id="403" r:id="rId31"/>
    <p:sldId id="396" r:id="rId32"/>
    <p:sldId id="400" r:id="rId33"/>
    <p:sldId id="401" r:id="rId34"/>
    <p:sldId id="389" r:id="rId35"/>
    <p:sldId id="407" r:id="rId36"/>
    <p:sldId id="406" r:id="rId37"/>
    <p:sldId id="397" r:id="rId38"/>
    <p:sldId id="393" r:id="rId3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/>
  <p:clrMru>
    <a:srgbClr val="C90000"/>
    <a:srgbClr val="FFFF00"/>
    <a:srgbClr val="CFB41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8563" autoAdjust="0"/>
    <p:restoredTop sz="97454" autoAdjust="0"/>
  </p:normalViewPr>
  <p:slideViewPr>
    <p:cSldViewPr snapToGrid="0" snapToObjects="1">
      <p:cViewPr>
        <p:scale>
          <a:sx n="100" d="100"/>
          <a:sy n="100" d="100"/>
        </p:scale>
        <p:origin x="-2392" y="-4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notesMaster" Target="notesMasters/notesMaster1.xml"/><Relationship Id="rId41" Type="http://schemas.openxmlformats.org/officeDocument/2006/relationships/handoutMaster" Target="handoutMasters/handoutMaster1.xml"/><Relationship Id="rId42" Type="http://schemas.openxmlformats.org/officeDocument/2006/relationships/printerSettings" Target="printerSettings/printerSettings1.bin"/><Relationship Id="rId43" Type="http://schemas.openxmlformats.org/officeDocument/2006/relationships/presProps" Target="presProps.xml"/><Relationship Id="rId44" Type="http://schemas.openxmlformats.org/officeDocument/2006/relationships/viewProps" Target="viewProps.xml"/><Relationship Id="rId4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pict"/><Relationship Id="rId2" Type="http://schemas.openxmlformats.org/officeDocument/2006/relationships/image" Target="../media/image97.pict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pict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pict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2.e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ict"/><Relationship Id="rId4" Type="http://schemas.openxmlformats.org/officeDocument/2006/relationships/image" Target="../media/image130.pict"/><Relationship Id="rId5" Type="http://schemas.openxmlformats.org/officeDocument/2006/relationships/image" Target="../media/image59.pict"/><Relationship Id="rId6" Type="http://schemas.openxmlformats.org/officeDocument/2006/relationships/image" Target="../media/image131.pict"/><Relationship Id="rId1" Type="http://schemas.openxmlformats.org/officeDocument/2006/relationships/image" Target="../media/image127.pict"/><Relationship Id="rId2" Type="http://schemas.openxmlformats.org/officeDocument/2006/relationships/image" Target="../media/image128.pict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Relationship Id="rId2" Type="http://schemas.openxmlformats.org/officeDocument/2006/relationships/image" Target="../media/image2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Relationship Id="rId2" Type="http://schemas.openxmlformats.org/officeDocument/2006/relationships/image" Target="../media/image2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ict"/><Relationship Id="rId2" Type="http://schemas.openxmlformats.org/officeDocument/2006/relationships/image" Target="../media/image33.pict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Relationship Id="rId2" Type="http://schemas.openxmlformats.org/officeDocument/2006/relationships/image" Target="../media/image4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Relationship Id="rId2" Type="http://schemas.openxmlformats.org/officeDocument/2006/relationships/image" Target="../media/image5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pict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pict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pict"/><Relationship Id="rId2" Type="http://schemas.openxmlformats.org/officeDocument/2006/relationships/image" Target="../media/image94.pict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4763FA-3F29-474A-9CD2-883E624A86C6}" type="datetime1">
              <a:rPr lang="en-US" smtClean="0"/>
              <a:pPr/>
              <a:t>8/18/14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F82975-29AB-AD4F-97FA-ED7609E49A6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9AFFFC-4CF0-C244-94A4-AE385A65368A}" type="datetime1">
              <a:rPr lang="en-US" smtClean="0"/>
              <a:pPr/>
              <a:t>8/18/14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902235-20BB-0043-9BA6-3CA39F5413C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0957BD7-F297-FB4A-8BC7-2116F06B73CF}" type="slidenum">
              <a:rPr lang="en-GB"/>
              <a:pPr/>
              <a:t>1</a:t>
            </a:fld>
            <a:endParaRPr lang="en-GB"/>
          </a:p>
        </p:txBody>
      </p:sp>
      <p:sp>
        <p:nvSpPr>
          <p:cNvPr id="19459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60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90080" cy="4116006"/>
          </a:xfrm>
          <a:noFill/>
          <a:ln/>
        </p:spPr>
        <p:txBody>
          <a:bodyPr lIns="95400" tIns="67320" rIns="95400" bIns="47520"/>
          <a:lstStyle/>
          <a:p>
            <a:pPr eaLnBrk="1" hangingPunct="1">
              <a:lnSpc>
                <a:spcPct val="87000"/>
              </a:lnSpc>
              <a:spcBef>
                <a:spcPts val="45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mtClean="0">
                <a:latin typeface="Arial" charset="0"/>
                <a:ea typeface="Arial Unicode MS" charset="0"/>
                <a:cs typeface="Arial Unicode MS" charset="0"/>
              </a:rPr>
              <a:t>S. Fazio – Brookhaven National Laboratory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E9293D3-D123-7B45-B367-CE76AB52A6C3}" type="slidenum">
              <a:rPr lang="en-GB"/>
              <a:pPr/>
              <a:t>2</a:t>
            </a:fld>
            <a:endParaRPr lang="en-GB"/>
          </a:p>
        </p:txBody>
      </p:sp>
      <p:sp>
        <p:nvSpPr>
          <p:cNvPr id="21507" name="Text Box 1"/>
          <p:cNvSpPr txBox="1">
            <a:spLocks noChangeArrowheads="1"/>
          </p:cNvSpPr>
          <p:nvPr/>
        </p:nvSpPr>
        <p:spPr bwMode="auto">
          <a:xfrm>
            <a:off x="943130" y="686475"/>
            <a:ext cx="4971743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08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1AE7A-D00F-BA43-98D1-E43B98DAA703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F37C1CE-D917-6E4A-A250-3B1C291BA48F}" type="slidenum">
              <a:rPr lang="en-GB"/>
              <a:pPr/>
              <a:t>21</a:t>
            </a:fld>
            <a:endParaRPr lang="en-GB"/>
          </a:p>
        </p:txBody>
      </p:sp>
      <p:sp>
        <p:nvSpPr>
          <p:cNvPr id="65539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540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5893EC8-E9A1-6245-A657-7D8555C0DA8C}" type="slidenum">
              <a:rPr lang="en-GB"/>
              <a:pPr/>
              <a:t>22</a:t>
            </a:fld>
            <a:endParaRPr lang="en-GB"/>
          </a:p>
        </p:txBody>
      </p:sp>
      <p:sp>
        <p:nvSpPr>
          <p:cNvPr id="67587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588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949" y="117274"/>
            <a:ext cx="8189785" cy="14171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6948" y="1600531"/>
            <a:ext cx="4013415" cy="450923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31639" y="1600531"/>
            <a:ext cx="4015094" cy="4509234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August 31, 2014</a:t>
            </a:r>
            <a:endParaRPr lang="en-GB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S. Fazio: PANIC 2014 - Hamburg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09DABE-F856-4D4B-BA58-DB075FB76A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9.pdf"/><Relationship Id="rId12" Type="http://schemas.openxmlformats.org/officeDocument/2006/relationships/image" Target="../media/image10.png"/><Relationship Id="rId13" Type="http://schemas.openxmlformats.org/officeDocument/2006/relationships/image" Target="../media/image10.pdf"/><Relationship Id="rId14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eg"/><Relationship Id="rId4" Type="http://schemas.openxmlformats.org/officeDocument/2006/relationships/image" Target="../media/image2.jpe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jpeg"/><Relationship Id="rId8" Type="http://schemas.openxmlformats.org/officeDocument/2006/relationships/image" Target="../media/image6.jpeg"/><Relationship Id="rId9" Type="http://schemas.openxmlformats.org/officeDocument/2006/relationships/image" Target="../media/image7.png"/><Relationship Id="rId10" Type="http://schemas.openxmlformats.org/officeDocument/2006/relationships/image" Target="../media/image8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4" Type="http://schemas.openxmlformats.org/officeDocument/2006/relationships/image" Target="../media/image21.pdf"/><Relationship Id="rId5" Type="http://schemas.openxmlformats.org/officeDocument/2006/relationships/image" Target="../media/image22.png"/><Relationship Id="rId6" Type="http://schemas.openxmlformats.org/officeDocument/2006/relationships/oleObject" Target="../embeddings/oleObject5.bin"/><Relationship Id="rId7" Type="http://schemas.openxmlformats.org/officeDocument/2006/relationships/oleObject" Target="../embeddings/oleObject6.bin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43.png"/><Relationship Id="rId5" Type="http://schemas.openxmlformats.org/officeDocument/2006/relationships/image" Target="../media/image4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4" Type="http://schemas.openxmlformats.org/officeDocument/2006/relationships/image" Target="../media/image47.png"/><Relationship Id="rId5" Type="http://schemas.openxmlformats.org/officeDocument/2006/relationships/image" Target="../media/image48.png"/><Relationship Id="rId6" Type="http://schemas.openxmlformats.org/officeDocument/2006/relationships/image" Target="../media/image8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4" Type="http://schemas.openxmlformats.org/officeDocument/2006/relationships/oleObject" Target="../embeddings/oleObject7.bin"/><Relationship Id="rId5" Type="http://schemas.openxmlformats.org/officeDocument/2006/relationships/oleObject" Target="../embeddings/oleObject8.bin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2.pdf"/><Relationship Id="rId3" Type="http://schemas.openxmlformats.org/officeDocument/2006/relationships/image" Target="../media/image5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4" Type="http://schemas.openxmlformats.org/officeDocument/2006/relationships/image" Target="../media/image56.pdf"/><Relationship Id="rId5" Type="http://schemas.openxmlformats.org/officeDocument/2006/relationships/image" Target="../media/image57.png"/><Relationship Id="rId6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d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df"/><Relationship Id="rId4" Type="http://schemas.openxmlformats.org/officeDocument/2006/relationships/image" Target="../media/image61.png"/><Relationship Id="rId5" Type="http://schemas.openxmlformats.org/officeDocument/2006/relationships/oleObject" Target="../embeddings/Microsoft_Equation4.bin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1.pdf"/><Relationship Id="rId12" Type="http://schemas.openxmlformats.org/officeDocument/2006/relationships/image" Target="../media/image72.png"/><Relationship Id="rId13" Type="http://schemas.openxmlformats.org/officeDocument/2006/relationships/oleObject" Target="../embeddings/Microsoft_Equation5.bin"/><Relationship Id="rId14" Type="http://schemas.openxmlformats.org/officeDocument/2006/relationships/image" Target="../media/image73.pdf"/><Relationship Id="rId15" Type="http://schemas.openxmlformats.org/officeDocument/2006/relationships/image" Target="../media/image74.png"/><Relationship Id="rId1" Type="http://schemas.openxmlformats.org/officeDocument/2006/relationships/vmlDrawing" Target="../drawings/vmlDrawing8.v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63.pdf"/><Relationship Id="rId4" Type="http://schemas.openxmlformats.org/officeDocument/2006/relationships/image" Target="../media/image64.png"/><Relationship Id="rId5" Type="http://schemas.openxmlformats.org/officeDocument/2006/relationships/image" Target="../media/image65.pdf"/><Relationship Id="rId6" Type="http://schemas.openxmlformats.org/officeDocument/2006/relationships/image" Target="../media/image66.png"/><Relationship Id="rId7" Type="http://schemas.openxmlformats.org/officeDocument/2006/relationships/image" Target="../media/image67.pdf"/><Relationship Id="rId8" Type="http://schemas.openxmlformats.org/officeDocument/2006/relationships/image" Target="../media/image68.png"/><Relationship Id="rId9" Type="http://schemas.openxmlformats.org/officeDocument/2006/relationships/image" Target="../media/image69.pdf"/><Relationship Id="rId10" Type="http://schemas.openxmlformats.org/officeDocument/2006/relationships/image" Target="../media/image7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4" Type="http://schemas.openxmlformats.org/officeDocument/2006/relationships/image" Target="../media/image77.pdf"/><Relationship Id="rId5" Type="http://schemas.openxmlformats.org/officeDocument/2006/relationships/image" Target="../media/image78.png"/><Relationship Id="rId6" Type="http://schemas.openxmlformats.org/officeDocument/2006/relationships/image" Target="../media/image79.png"/><Relationship Id="rId7" Type="http://schemas.openxmlformats.org/officeDocument/2006/relationships/image" Target="../media/image80.png"/><Relationship Id="rId8" Type="http://schemas.openxmlformats.org/officeDocument/2006/relationships/image" Target="../media/image81.png"/><Relationship Id="rId9" Type="http://schemas.openxmlformats.org/officeDocument/2006/relationships/image" Target="../media/image82.pdf"/><Relationship Id="rId10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5.pd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4" Type="http://schemas.openxmlformats.org/officeDocument/2006/relationships/image" Target="../media/image87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8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4" Type="http://schemas.openxmlformats.org/officeDocument/2006/relationships/image" Target="../media/image89.pdf"/><Relationship Id="rId5" Type="http://schemas.openxmlformats.org/officeDocument/2006/relationships/image" Target="../media/image90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1.pdf"/><Relationship Id="rId3" Type="http://schemas.openxmlformats.org/officeDocument/2006/relationships/image" Target="../media/image9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4" Type="http://schemas.openxmlformats.org/officeDocument/2006/relationships/oleObject" Target="../embeddings/Microsoft_Equation6.bin"/><Relationship Id="rId5" Type="http://schemas.openxmlformats.org/officeDocument/2006/relationships/oleObject" Target="../embeddings/Microsoft_Equation7.bin"/><Relationship Id="rId1" Type="http://schemas.openxmlformats.org/officeDocument/2006/relationships/vmlDrawing" Target="../drawings/vmlDrawing9.vml"/><Relationship Id="rId2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df"/><Relationship Id="rId4" Type="http://schemas.openxmlformats.org/officeDocument/2006/relationships/image" Target="../media/image1081.png"/><Relationship Id="rId5" Type="http://schemas.openxmlformats.org/officeDocument/2006/relationships/image" Target="../media/image99.pdf"/><Relationship Id="rId6" Type="http://schemas.openxmlformats.org/officeDocument/2006/relationships/image" Target="../media/image1101.png"/><Relationship Id="rId7" Type="http://schemas.openxmlformats.org/officeDocument/2006/relationships/oleObject" Target="../embeddings/Microsoft_Equation8.bin"/><Relationship Id="rId8" Type="http://schemas.openxmlformats.org/officeDocument/2006/relationships/oleObject" Target="../embeddings/Microsoft_Equation9.bin"/><Relationship Id="rId9" Type="http://schemas.openxmlformats.org/officeDocument/2006/relationships/image" Target="../media/image100.pdf"/><Relationship Id="rId10" Type="http://schemas.openxmlformats.org/officeDocument/2006/relationships/image" Target="../media/image1121.png"/><Relationship Id="rId11" Type="http://schemas.openxmlformats.org/officeDocument/2006/relationships/image" Target="../media/image101.png"/><Relationship Id="rId1" Type="http://schemas.openxmlformats.org/officeDocument/2006/relationships/vmlDrawing" Target="../drawings/vmlDrawing10.vml"/><Relationship Id="rId2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df"/><Relationship Id="rId4" Type="http://schemas.openxmlformats.org/officeDocument/2006/relationships/image" Target="../media/image1161.png"/><Relationship Id="rId5" Type="http://schemas.openxmlformats.org/officeDocument/2006/relationships/oleObject" Target="../embeddings/Microsoft_Equation10.bin"/><Relationship Id="rId6" Type="http://schemas.openxmlformats.org/officeDocument/2006/relationships/image" Target="../media/image104.pdf"/><Relationship Id="rId7" Type="http://schemas.openxmlformats.org/officeDocument/2006/relationships/image" Target="../media/image1181.png"/><Relationship Id="rId1" Type="http://schemas.openxmlformats.org/officeDocument/2006/relationships/vmlDrawing" Target="../drawings/vmlDrawing11.vml"/><Relationship Id="rId2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1.png"/><Relationship Id="rId3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5.pdf"/><Relationship Id="rId3" Type="http://schemas.openxmlformats.org/officeDocument/2006/relationships/image" Target="../media/image126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quation11.bin"/><Relationship Id="rId4" Type="http://schemas.openxmlformats.org/officeDocument/2006/relationships/image" Target="../media/image105.pdf"/><Relationship Id="rId5" Type="http://schemas.openxmlformats.org/officeDocument/2006/relationships/image" Target="../media/image1261.png"/><Relationship Id="rId1" Type="http://schemas.openxmlformats.org/officeDocument/2006/relationships/vmlDrawing" Target="../drawings/vmlDrawing12.vml"/><Relationship Id="rId2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4" Type="http://schemas.openxmlformats.org/officeDocument/2006/relationships/image" Target="../media/image109.png"/><Relationship Id="rId5" Type="http://schemas.openxmlformats.org/officeDocument/2006/relationships/image" Target="../media/image110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4" Type="http://schemas.openxmlformats.org/officeDocument/2006/relationships/image" Target="../media/image113.png"/><Relationship Id="rId5" Type="http://schemas.openxmlformats.org/officeDocument/2006/relationships/image" Target="../media/image114.png"/><Relationship Id="rId6" Type="http://schemas.openxmlformats.org/officeDocument/2006/relationships/image" Target="../media/image11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4" Type="http://schemas.openxmlformats.org/officeDocument/2006/relationships/image" Target="../media/image118.png"/><Relationship Id="rId5" Type="http://schemas.openxmlformats.org/officeDocument/2006/relationships/image" Target="../media/image119.png"/><Relationship Id="rId6" Type="http://schemas.openxmlformats.org/officeDocument/2006/relationships/image" Target="../media/image120.png"/><Relationship Id="rId7" Type="http://schemas.openxmlformats.org/officeDocument/2006/relationships/image" Target="../media/image121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4" Type="http://schemas.openxmlformats.org/officeDocument/2006/relationships/image" Target="../media/image124.emf"/><Relationship Id="rId5" Type="http://schemas.openxmlformats.org/officeDocument/2006/relationships/oleObject" Target="../embeddings/oleObject9.bin"/><Relationship Id="rId6" Type="http://schemas.openxmlformats.org/officeDocument/2006/relationships/image" Target="../media/image125.emf"/><Relationship Id="rId7" Type="http://schemas.openxmlformats.org/officeDocument/2006/relationships/image" Target="../media/image126.png"/><Relationship Id="rId1" Type="http://schemas.openxmlformats.org/officeDocument/2006/relationships/vmlDrawing" Target="../drawings/vmlDrawing13.vml"/><Relationship Id="rId2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quation12.bin"/><Relationship Id="rId4" Type="http://schemas.openxmlformats.org/officeDocument/2006/relationships/image" Target="../media/image132.png"/><Relationship Id="rId5" Type="http://schemas.openxmlformats.org/officeDocument/2006/relationships/oleObject" Target="../embeddings/Microsoft_Equation13.bin"/><Relationship Id="rId6" Type="http://schemas.openxmlformats.org/officeDocument/2006/relationships/oleObject" Target="../embeddings/Microsoft_Equation14.bin"/><Relationship Id="rId7" Type="http://schemas.openxmlformats.org/officeDocument/2006/relationships/oleObject" Target="../embeddings/Microsoft_Equation15.bin"/><Relationship Id="rId8" Type="http://schemas.openxmlformats.org/officeDocument/2006/relationships/oleObject" Target="../embeddings/Microsoft_Equation16.bin"/><Relationship Id="rId9" Type="http://schemas.openxmlformats.org/officeDocument/2006/relationships/oleObject" Target="../embeddings/Microsoft_Equation17.bin"/><Relationship Id="rId1" Type="http://schemas.openxmlformats.org/officeDocument/2006/relationships/vmlDrawing" Target="../drawings/vmlDrawing14.vml"/><Relationship Id="rId2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4" Type="http://schemas.openxmlformats.org/officeDocument/2006/relationships/image" Target="../media/image134.pdf"/><Relationship Id="rId5" Type="http://schemas.openxmlformats.org/officeDocument/2006/relationships/image" Target="../media/image14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3.pd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4" Type="http://schemas.openxmlformats.org/officeDocument/2006/relationships/image" Target="../media/image5.jpeg"/><Relationship Id="rId5" Type="http://schemas.openxmlformats.org/officeDocument/2006/relationships/image" Target="../media/image6.jpeg"/><Relationship Id="rId6" Type="http://schemas.openxmlformats.org/officeDocument/2006/relationships/image" Target="../media/image12.jpeg"/><Relationship Id="rId7" Type="http://schemas.openxmlformats.org/officeDocument/2006/relationships/image" Target="../media/image13.emf"/><Relationship Id="rId1" Type="http://schemas.openxmlformats.org/officeDocument/2006/relationships/tags" Target="../tags/tag1.xml"/><Relationship Id="rId2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oleObject" Target="../embeddings/Microsoft_Equation1.bin"/><Relationship Id="rId7" Type="http://schemas.openxmlformats.org/officeDocument/2006/relationships/image" Target="../media/image18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df"/><Relationship Id="rId4" Type="http://schemas.openxmlformats.org/officeDocument/2006/relationships/image" Target="../media/image22.png"/><Relationship Id="rId5" Type="http://schemas.openxmlformats.org/officeDocument/2006/relationships/oleObject" Target="../embeddings/oleObject1.bin"/><Relationship Id="rId6" Type="http://schemas.openxmlformats.org/officeDocument/2006/relationships/image" Target="../media/image23.jpeg"/><Relationship Id="rId7" Type="http://schemas.openxmlformats.org/officeDocument/2006/relationships/image" Target="../media/image24.jpeg"/><Relationship Id="rId8" Type="http://schemas.openxmlformats.org/officeDocument/2006/relationships/image" Target="../media/image25.png"/><Relationship Id="rId9" Type="http://schemas.openxmlformats.org/officeDocument/2006/relationships/oleObject" Target="../embeddings/oleObject2.bin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emf"/><Relationship Id="rId5" Type="http://schemas.openxmlformats.org/officeDocument/2006/relationships/image" Target="../media/image31.emf"/><Relationship Id="rId6" Type="http://schemas.openxmlformats.org/officeDocument/2006/relationships/oleObject" Target="../embeddings/oleObject3.bin"/><Relationship Id="rId7" Type="http://schemas.openxmlformats.org/officeDocument/2006/relationships/oleObject" Target="../embeddings/oleObject4.bin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df"/><Relationship Id="rId4" Type="http://schemas.openxmlformats.org/officeDocument/2006/relationships/image" Target="../media/image35.png"/><Relationship Id="rId5" Type="http://schemas.openxmlformats.org/officeDocument/2006/relationships/image" Target="../media/image36.pdf"/><Relationship Id="rId6" Type="http://schemas.openxmlformats.org/officeDocument/2006/relationships/image" Target="../media/image37.png"/><Relationship Id="rId7" Type="http://schemas.openxmlformats.org/officeDocument/2006/relationships/oleObject" Target="../embeddings/Microsoft_Equation2.bin"/><Relationship Id="rId8" Type="http://schemas.openxmlformats.org/officeDocument/2006/relationships/oleObject" Target="../embeddings/Microsoft_Equation3.bin"/><Relationship Id="rId9" Type="http://schemas.openxmlformats.org/officeDocument/2006/relationships/image" Target="../media/image38.png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587644" y="5872640"/>
            <a:ext cx="7870936" cy="699904"/>
          </a:xfrm>
          <a:solidFill>
            <a:srgbClr val="FFFFFF"/>
          </a:solidFill>
        </p:spPr>
        <p:txBody>
          <a:bodyPr lIns="93789" tIns="110429" rIns="93789" bIns="46894">
            <a:normAutofit lnSpcReduction="10000"/>
          </a:bodyPr>
          <a:lstStyle/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1700" b="1" dirty="0" smtClean="0">
                <a:solidFill>
                  <a:srgbClr val="003399"/>
                </a:solidFill>
              </a:rPr>
              <a:t>PANIC 2014</a:t>
            </a:r>
          </a:p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1700" b="1" dirty="0" smtClean="0">
                <a:solidFill>
                  <a:srgbClr val="003399"/>
                </a:solidFill>
              </a:rPr>
              <a:t>Hamburg</a:t>
            </a:r>
            <a:r>
              <a:rPr lang="en-GB" sz="1700" b="1" i="1" dirty="0" smtClean="0">
                <a:solidFill>
                  <a:srgbClr val="003399"/>
                </a:solidFill>
              </a:rPr>
              <a:t>, Aug 2014</a:t>
            </a:r>
          </a:p>
        </p:txBody>
      </p:sp>
      <p:sp>
        <p:nvSpPr>
          <p:cNvPr id="18437" name="Rectangle 3"/>
          <p:cNvSpPr>
            <a:spLocks noChangeArrowheads="1"/>
          </p:cNvSpPr>
          <p:nvPr/>
        </p:nvSpPr>
        <p:spPr bwMode="auto">
          <a:xfrm>
            <a:off x="143231" y="72301"/>
            <a:ext cx="8860857" cy="1053322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+mj-lt"/>
                <a:ea typeface="DejaVu Sans" charset="0"/>
                <a:cs typeface="DejaVu Sans" charset="0"/>
              </a:rPr>
              <a:t>Possibilities for </a:t>
            </a:r>
            <a:r>
              <a:rPr lang="en-GB" sz="2800" b="1" dirty="0" err="1" smtClean="0">
                <a:solidFill>
                  <a:srgbClr val="CC0000"/>
                </a:solidFill>
                <a:latin typeface="+mj-lt"/>
                <a:ea typeface="DejaVu Sans" charset="0"/>
                <a:cs typeface="DejaVu Sans" charset="0"/>
              </a:rPr>
              <a:t>ep</a:t>
            </a:r>
            <a:r>
              <a:rPr lang="en-GB" sz="2800" b="1" dirty="0" smtClean="0">
                <a:solidFill>
                  <a:srgbClr val="CC0000"/>
                </a:solidFill>
                <a:latin typeface="+mj-lt"/>
                <a:ea typeface="DejaVu Sans" charset="0"/>
                <a:cs typeface="DejaVu Sans" charset="0"/>
              </a:rPr>
              <a:t> physics</a:t>
            </a:r>
          </a:p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smtClean="0">
                <a:solidFill>
                  <a:srgbClr val="CC0000"/>
                </a:solidFill>
                <a:latin typeface="+mj-lt"/>
                <a:ea typeface="DejaVu Sans" charset="0"/>
                <a:cs typeface="DejaVu Sans" charset="0"/>
              </a:rPr>
              <a:t>at </a:t>
            </a:r>
            <a:r>
              <a:rPr lang="en-GB" sz="2800" b="1" dirty="0" err="1" smtClean="0">
                <a:solidFill>
                  <a:srgbClr val="CC0000"/>
                </a:solidFill>
                <a:latin typeface="+mj-lt"/>
                <a:ea typeface="DejaVu Sans" charset="0"/>
                <a:cs typeface="DejaVu Sans" charset="0"/>
              </a:rPr>
              <a:t>eRHIC</a:t>
            </a:r>
            <a:endParaRPr lang="en-GB" sz="2800" b="1" dirty="0" smtClean="0">
              <a:solidFill>
                <a:srgbClr val="CC0000"/>
              </a:solidFill>
              <a:latin typeface="+mj-lt"/>
              <a:ea typeface="DejaVu Sans" charset="0"/>
              <a:cs typeface="DejaVu Sans" charset="0"/>
            </a:endParaRPr>
          </a:p>
        </p:txBody>
      </p:sp>
      <p:pic>
        <p:nvPicPr>
          <p:cNvPr id="18439" name="Picture 15" descr="EIClogo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17929" y="1197446"/>
            <a:ext cx="1214132" cy="1103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16" descr="BNL_logo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37708" y="1763314"/>
            <a:ext cx="2128840" cy="766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3231" y="1411385"/>
            <a:ext cx="1924228" cy="481057"/>
          </a:xfrm>
          <a:prstGeom prst="rect">
            <a:avLst/>
          </a:prstGeom>
        </p:spPr>
      </p:pic>
      <p:grpSp>
        <p:nvGrpSpPr>
          <p:cNvPr id="27" name="Group 448"/>
          <p:cNvGrpSpPr>
            <a:grpSpLocks noChangeAspect="1"/>
          </p:cNvGrpSpPr>
          <p:nvPr/>
        </p:nvGrpSpPr>
        <p:grpSpPr bwMode="auto">
          <a:xfrm>
            <a:off x="2680597" y="2557317"/>
            <a:ext cx="3557457" cy="3211422"/>
            <a:chOff x="934124" y="704849"/>
            <a:chExt cx="6584725" cy="6043220"/>
          </a:xfrm>
        </p:grpSpPr>
        <p:sp>
          <p:nvSpPr>
            <p:cNvPr id="28" name="Arc 27"/>
            <p:cNvSpPr>
              <a:spLocks noChangeAspect="1"/>
            </p:cNvSpPr>
            <p:nvPr/>
          </p:nvSpPr>
          <p:spPr>
            <a:xfrm rot="7200000">
              <a:off x="3005547" y="2644222"/>
              <a:ext cx="3657523" cy="3659080"/>
            </a:xfrm>
            <a:prstGeom prst="arc">
              <a:avLst>
                <a:gd name="adj1" fmla="val 16200000"/>
                <a:gd name="adj2" fmla="val 19742576"/>
              </a:avLst>
            </a:pr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grpSp>
          <p:nvGrpSpPr>
            <p:cNvPr id="29" name="Group 386"/>
            <p:cNvGrpSpPr>
              <a:grpSpLocks/>
            </p:cNvGrpSpPr>
            <p:nvPr/>
          </p:nvGrpSpPr>
          <p:grpSpPr bwMode="auto">
            <a:xfrm>
              <a:off x="934124" y="704849"/>
              <a:ext cx="6584725" cy="6043220"/>
              <a:chOff x="934124" y="681430"/>
              <a:chExt cx="6584725" cy="6043220"/>
            </a:xfrm>
          </p:grpSpPr>
          <p:sp>
            <p:nvSpPr>
              <p:cNvPr id="30" name="Arc 29"/>
              <p:cNvSpPr>
                <a:spLocks noChangeAspect="1"/>
              </p:cNvSpPr>
              <p:nvPr/>
            </p:nvSpPr>
            <p:spPr>
              <a:xfrm rot="7277956">
                <a:off x="2977225" y="2547848"/>
                <a:ext cx="3851943" cy="3869794"/>
              </a:xfrm>
              <a:prstGeom prst="arc">
                <a:avLst>
                  <a:gd name="adj1" fmla="val 16200000"/>
                  <a:gd name="adj2" fmla="val 19742576"/>
                </a:avLst>
              </a:prstGeom>
              <a:ln w="38100" cap="flat" cmpd="sng" algn="ctr">
                <a:solidFill>
                  <a:srgbClr val="DD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grpSp>
            <p:nvGrpSpPr>
              <p:cNvPr id="31" name="Group 385"/>
              <p:cNvGrpSpPr>
                <a:grpSpLocks/>
              </p:cNvGrpSpPr>
              <p:nvPr/>
            </p:nvGrpSpPr>
            <p:grpSpPr bwMode="auto">
              <a:xfrm>
                <a:off x="934124" y="681430"/>
                <a:ext cx="6584725" cy="6043220"/>
                <a:chOff x="934124" y="681430"/>
                <a:chExt cx="6584725" cy="6043220"/>
              </a:xfrm>
            </p:grpSpPr>
            <p:sp>
              <p:nvSpPr>
                <p:cNvPr id="32" name="Arc 31"/>
                <p:cNvSpPr>
                  <a:spLocks noChangeAspect="1"/>
                </p:cNvSpPr>
                <p:nvPr/>
              </p:nvSpPr>
              <p:spPr>
                <a:xfrm rot="14995628">
                  <a:off x="1198520" y="2110427"/>
                  <a:ext cx="4722784" cy="3768489"/>
                </a:xfrm>
                <a:prstGeom prst="arc">
                  <a:avLst>
                    <a:gd name="adj1" fmla="val 16200000"/>
                    <a:gd name="adj2" fmla="val 19742576"/>
                  </a:avLst>
                </a:prstGeom>
                <a:ln w="38100" cap="flat" cmpd="sng" algn="ctr">
                  <a:solidFill>
                    <a:srgbClr val="DD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grpSp>
              <p:nvGrpSpPr>
                <p:cNvPr id="33" name="Group 384"/>
                <p:cNvGrpSpPr>
                  <a:grpSpLocks/>
                </p:cNvGrpSpPr>
                <p:nvPr/>
              </p:nvGrpSpPr>
              <p:grpSpPr bwMode="auto">
                <a:xfrm>
                  <a:off x="934124" y="681430"/>
                  <a:ext cx="6584725" cy="6043220"/>
                  <a:chOff x="934124" y="681430"/>
                  <a:chExt cx="6584725" cy="6043220"/>
                </a:xfrm>
              </p:grpSpPr>
              <p:sp>
                <p:nvSpPr>
                  <p:cNvPr id="34" name="Arc 33"/>
                  <p:cNvSpPr>
                    <a:spLocks noChangeAspect="1"/>
                  </p:cNvSpPr>
                  <p:nvPr/>
                </p:nvSpPr>
                <p:spPr>
                  <a:xfrm rot="7200000">
                    <a:off x="2985288" y="2604598"/>
                    <a:ext cx="3657523" cy="3659083"/>
                  </a:xfrm>
                  <a:prstGeom prst="arc">
                    <a:avLst>
                      <a:gd name="adj1" fmla="val 16200000"/>
                      <a:gd name="adj2" fmla="val 19742576"/>
                    </a:avLst>
                  </a:prstGeom>
                  <a:ln w="3810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 dirty="0"/>
                  </a:p>
                </p:txBody>
              </p:sp>
              <p:sp>
                <p:nvSpPr>
                  <p:cNvPr id="35" name="Arc 34"/>
                  <p:cNvSpPr>
                    <a:spLocks noChangeAspect="1"/>
                  </p:cNvSpPr>
                  <p:nvPr/>
                </p:nvSpPr>
                <p:spPr>
                  <a:xfrm rot="18146531">
                    <a:off x="1540876" y="1184894"/>
                    <a:ext cx="4487860" cy="3829270"/>
                  </a:xfrm>
                  <a:prstGeom prst="arc">
                    <a:avLst>
                      <a:gd name="adj1" fmla="val 16200000"/>
                      <a:gd name="adj2" fmla="val 19742576"/>
                    </a:avLst>
                  </a:prstGeom>
                  <a:ln w="38100" cap="flat" cmpd="sng" algn="ctr">
                    <a:solidFill>
                      <a:srgbClr val="DD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 dirty="0"/>
                  </a:p>
                </p:txBody>
              </p:sp>
              <p:grpSp>
                <p:nvGrpSpPr>
                  <p:cNvPr id="36" name="Group 383"/>
                  <p:cNvGrpSpPr>
                    <a:grpSpLocks/>
                  </p:cNvGrpSpPr>
                  <p:nvPr/>
                </p:nvGrpSpPr>
                <p:grpSpPr bwMode="auto">
                  <a:xfrm>
                    <a:off x="934124" y="681430"/>
                    <a:ext cx="6584725" cy="6043220"/>
                    <a:chOff x="934124" y="677732"/>
                    <a:chExt cx="6584725" cy="6043220"/>
                  </a:xfrm>
                </p:grpSpPr>
                <p:sp>
                  <p:nvSpPr>
                    <p:cNvPr id="37" name="Arc 36"/>
                    <p:cNvSpPr>
                      <a:spLocks noChangeAspect="1"/>
                    </p:cNvSpPr>
                    <p:nvPr/>
                  </p:nvSpPr>
                  <p:spPr>
                    <a:xfrm rot="3600000">
                      <a:off x="3453306" y="1877904"/>
                      <a:ext cx="3657526" cy="3655030"/>
                    </a:xfrm>
                    <a:prstGeom prst="arc">
                      <a:avLst>
                        <a:gd name="adj1" fmla="val 16200000"/>
                        <a:gd name="adj2" fmla="val 19742576"/>
                      </a:avLst>
                    </a:prstGeom>
                    <a:ln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 dirty="0"/>
                    </a:p>
                  </p:txBody>
                </p:sp>
                <p:sp>
                  <p:nvSpPr>
                    <p:cNvPr id="38" name="Arc 37"/>
                    <p:cNvSpPr>
                      <a:spLocks noChangeAspect="1"/>
                    </p:cNvSpPr>
                    <p:nvPr/>
                  </p:nvSpPr>
                  <p:spPr>
                    <a:xfrm rot="7200000" flipH="1">
                      <a:off x="3410758" y="1867779"/>
                      <a:ext cx="3657526" cy="3659080"/>
                    </a:xfrm>
                    <a:prstGeom prst="arc">
                      <a:avLst>
                        <a:gd name="adj1" fmla="val 16200000"/>
                        <a:gd name="adj2" fmla="val 19742576"/>
                      </a:avLst>
                    </a:prstGeom>
                    <a:ln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 dirty="0"/>
                    </a:p>
                  </p:txBody>
                </p:sp>
                <p:sp>
                  <p:nvSpPr>
                    <p:cNvPr id="39" name="Arc 38"/>
                    <p:cNvSpPr>
                      <a:spLocks noChangeAspect="1"/>
                    </p:cNvSpPr>
                    <p:nvPr/>
                  </p:nvSpPr>
                  <p:spPr>
                    <a:xfrm rot="3574480">
                      <a:off x="2987457" y="1630773"/>
                      <a:ext cx="4354197" cy="3922471"/>
                    </a:xfrm>
                    <a:prstGeom prst="arc">
                      <a:avLst>
                        <a:gd name="adj1" fmla="val 16200000"/>
                        <a:gd name="adj2" fmla="val 19742576"/>
                      </a:avLst>
                    </a:prstGeom>
                    <a:ln w="38100" cap="flat" cmpd="sng" algn="ctr">
                      <a:solidFill>
                        <a:srgbClr val="DD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 dirty="0"/>
                    </a:p>
                  </p:txBody>
                </p:sp>
                <p:grpSp>
                  <p:nvGrpSpPr>
                    <p:cNvPr id="41" name="Group 381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934124" y="677732"/>
                      <a:ext cx="6584725" cy="6043220"/>
                      <a:chOff x="934123" y="677732"/>
                      <a:chExt cx="6584725" cy="6043220"/>
                    </a:xfrm>
                  </p:grpSpPr>
                  <p:pic>
                    <p:nvPicPr>
                      <p:cNvPr id="42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7375" y="2728913"/>
                        <a:ext cx="2470150" cy="17684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  <p:sp>
                    <p:nvSpPr>
                      <p:cNvPr id="43" name="Text Box 110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3682029" y="5714955"/>
                        <a:ext cx="1435946" cy="49229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square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pPr algn="ctr" eaLnBrk="0" hangingPunct="0"/>
                        <a:r>
                          <a:rPr lang="en-US" sz="1100" dirty="0" err="1" smtClean="0">
                            <a:solidFill>
                              <a:srgbClr val="FF0000"/>
                            </a:solidFill>
                            <a:latin typeface="Comic Sans MS" charset="0"/>
                            <a:ea typeface="Comic Sans MS" charset="0"/>
                            <a:cs typeface="Comic Sans MS" charset="0"/>
                          </a:rPr>
                          <a:t>eSTAR</a:t>
                        </a:r>
                        <a:endParaRPr lang="en-US" sz="1100" dirty="0">
                          <a:solidFill>
                            <a:srgbClr val="FF0000"/>
                          </a:solidFill>
                          <a:latin typeface="Comic Sans MS" charset="0"/>
                          <a:ea typeface="Comic Sans MS" charset="0"/>
                          <a:cs typeface="Comic Sans MS" charset="0"/>
                        </a:endParaRPr>
                      </a:p>
                    </p:txBody>
                  </p:sp>
                  <p:sp>
                    <p:nvSpPr>
                      <p:cNvPr id="44" name="Text Box 111"/>
                      <p:cNvSpPr txBox="1">
                        <a:spLocks noChangeArrowheads="1"/>
                      </p:cNvSpPr>
                      <p:nvPr/>
                    </p:nvSpPr>
                    <p:spPr bwMode="auto">
                      <a:xfrm rot="3600000">
                        <a:off x="1460751" y="4567217"/>
                        <a:ext cx="2050560" cy="48423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square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pPr algn="ctr" eaLnBrk="0" hangingPunct="0"/>
                        <a:r>
                          <a:rPr lang="en-US" sz="1100" dirty="0" err="1">
                            <a:solidFill>
                              <a:srgbClr val="FF0000"/>
                            </a:solidFill>
                            <a:latin typeface="Comic Sans MS" charset="0"/>
                            <a:ea typeface="Comic Sans MS" charset="0"/>
                            <a:cs typeface="Comic Sans MS" charset="0"/>
                          </a:rPr>
                          <a:t>ePHENIX</a:t>
                        </a:r>
                        <a:endParaRPr lang="en-US" sz="1100" dirty="0">
                          <a:solidFill>
                            <a:srgbClr val="FF0000"/>
                          </a:solidFill>
                          <a:latin typeface="Comic Sans MS" charset="0"/>
                          <a:ea typeface="Comic Sans MS" charset="0"/>
                          <a:cs typeface="Comic Sans MS" charset="0"/>
                        </a:endParaRPr>
                      </a:p>
                    </p:txBody>
                  </p:sp>
                  <p:sp>
                    <p:nvSpPr>
                      <p:cNvPr id="45" name="Arc 4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992610" y="1151633"/>
                        <a:ext cx="3659083" cy="3657523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0000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46" name="Arc 45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008818" y="1111129"/>
                        <a:ext cx="3659083" cy="3657523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FFFF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47" name="Arc 10"/>
                      <p:cNvSpPr>
                        <a:spLocks noChangeAspect="1"/>
                      </p:cNvSpPr>
                      <p:nvPr/>
                    </p:nvSpPr>
                    <p:spPr>
                      <a:xfrm rot="18000000">
                        <a:off x="2118129" y="1110348"/>
                        <a:ext cx="3657523" cy="3659083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0000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48" name="Arc 47"/>
                      <p:cNvSpPr>
                        <a:spLocks noChangeAspect="1"/>
                      </p:cNvSpPr>
                      <p:nvPr/>
                    </p:nvSpPr>
                    <p:spPr>
                      <a:xfrm rot="14400000">
                        <a:off x="1678471" y="1881953"/>
                        <a:ext cx="3657523" cy="3655030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FFFF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49" name="Arc 48"/>
                      <p:cNvSpPr>
                        <a:spLocks noChangeAspect="1"/>
                      </p:cNvSpPr>
                      <p:nvPr/>
                    </p:nvSpPr>
                    <p:spPr>
                      <a:xfrm rot="10800000">
                        <a:off x="2113297" y="2646235"/>
                        <a:ext cx="3659080" cy="3657526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0000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50" name="Arc 15"/>
                      <p:cNvSpPr>
                        <a:spLocks noChangeAspect="1"/>
                      </p:cNvSpPr>
                      <p:nvPr/>
                    </p:nvSpPr>
                    <p:spPr>
                      <a:xfrm rot="18000000">
                        <a:off x="2144468" y="1144778"/>
                        <a:ext cx="3657523" cy="3655030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FFFF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51" name="Arc 16"/>
                      <p:cNvSpPr>
                        <a:spLocks noChangeAspect="1"/>
                      </p:cNvSpPr>
                      <p:nvPr/>
                    </p:nvSpPr>
                    <p:spPr>
                      <a:xfrm rot="14400000">
                        <a:off x="1723046" y="1881953"/>
                        <a:ext cx="3657523" cy="3655030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0000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52" name="Arc 17"/>
                      <p:cNvSpPr>
                        <a:spLocks noChangeAspect="1"/>
                      </p:cNvSpPr>
                      <p:nvPr/>
                    </p:nvSpPr>
                    <p:spPr>
                      <a:xfrm rot="10800000">
                        <a:off x="2141660" y="2609782"/>
                        <a:ext cx="3659083" cy="3657523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FFFF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53" name="Line 184"/>
                      <p:cNvSpPr>
                        <a:spLocks noChangeShapeType="1"/>
                      </p:cNvSpPr>
                      <p:nvPr/>
                    </p:nvSpPr>
                    <p:spPr bwMode="auto">
                      <a:xfrm rot="18000000" flipV="1">
                        <a:off x="6175375" y="4979988"/>
                        <a:ext cx="914400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00FF0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4" name="Line 184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3919538" y="1130300"/>
                        <a:ext cx="914400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00FF0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5" name="Line 184"/>
                      <p:cNvSpPr>
                        <a:spLocks noChangeShapeType="1"/>
                      </p:cNvSpPr>
                      <p:nvPr/>
                    </p:nvSpPr>
                    <p:spPr bwMode="auto">
                      <a:xfrm rot="14400000" flipV="1">
                        <a:off x="1709738" y="5011738"/>
                        <a:ext cx="914400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00FF0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7" name="Line 184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3948113" y="6284913"/>
                        <a:ext cx="914400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00FF0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3" name="Rectangle 13"/>
                      <p:cNvSpPr>
                        <a:spLocks noChangeArrowheads="1"/>
                      </p:cNvSpPr>
                      <p:nvPr/>
                    </p:nvSpPr>
                    <p:spPr bwMode="auto">
                      <a:xfrm rot="10800000">
                        <a:off x="4256088" y="6140449"/>
                        <a:ext cx="279400" cy="486261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E6DCAC"/>
                          </a:gs>
                          <a:gs pos="23000">
                            <a:srgbClr val="C7AC4C"/>
                          </a:gs>
                          <a:gs pos="55000">
                            <a:srgbClr val="E6D78A"/>
                          </a:gs>
                          <a:gs pos="70000">
                            <a:srgbClr val="C7AC4C"/>
                          </a:gs>
                          <a:gs pos="88000">
                            <a:srgbClr val="E6D78A"/>
                          </a:gs>
                          <a:gs pos="100000">
                            <a:srgbClr val="E6DCAC"/>
                          </a:gs>
                        </a:gsLst>
                        <a:lin ang="2700000"/>
                      </a:gra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pPr eaLnBrk="0" hangingPunct="0"/>
                        <a:endParaRPr lang="en-US">
                          <a:latin typeface="Comic Sans MS" charset="0"/>
                          <a:ea typeface="Comic Sans MS" charset="0"/>
                          <a:cs typeface="Comic Sans MS" charset="0"/>
                        </a:endParaRPr>
                      </a:p>
                    </p:txBody>
                  </p:sp>
                  <p:sp>
                    <p:nvSpPr>
                      <p:cNvPr id="74" name="Rectangle 136"/>
                      <p:cNvSpPr>
                        <a:spLocks noChangeArrowheads="1"/>
                      </p:cNvSpPr>
                      <p:nvPr/>
                    </p:nvSpPr>
                    <p:spPr bwMode="auto">
                      <a:xfrm rot="3600000">
                        <a:off x="1951578" y="4826768"/>
                        <a:ext cx="279400" cy="463654"/>
                      </a:xfrm>
                      <a:prstGeom prst="rect">
                        <a:avLst/>
                      </a:prstGeom>
                      <a:blipFill dpi="0" rotWithShape="1">
                        <a:blip r:embed="rId7"/>
                        <a:srcRect/>
                        <a:tile tx="0" ty="0" sx="100000" sy="100000" flip="none" algn="tl"/>
                      </a:blip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pPr eaLnBrk="0" hangingPunct="0"/>
                        <a:endParaRPr lang="en-US">
                          <a:latin typeface="Comic Sans MS" charset="0"/>
                          <a:ea typeface="Comic Sans MS" charset="0"/>
                          <a:cs typeface="Comic Sans MS" charset="0"/>
                        </a:endParaRPr>
                      </a:p>
                    </p:txBody>
                  </p:sp>
                  <p:sp>
                    <p:nvSpPr>
                      <p:cNvPr id="75" name="Oval 74"/>
                      <p:cNvSpPr/>
                      <p:nvPr/>
                    </p:nvSpPr>
                    <p:spPr>
                      <a:xfrm>
                        <a:off x="5603987" y="1485630"/>
                        <a:ext cx="1914861" cy="1906615"/>
                      </a:xfrm>
                      <a:prstGeom prst="ellipse">
                        <a:avLst/>
                      </a:prstGeom>
                      <a:noFill/>
                      <a:ln w="38100" cap="flat" cmpd="dbl" algn="ctr">
                        <a:gradFill>
                          <a:gsLst>
                            <a:gs pos="0">
                              <a:srgbClr val="FFEFD1">
                                <a:alpha val="44000"/>
                              </a:srgbClr>
                            </a:gs>
                            <a:gs pos="64999">
                              <a:srgbClr val="F0EBD5"/>
                            </a:gs>
                            <a:gs pos="100000">
                              <a:srgbClr val="D1C39F"/>
                            </a:gs>
                          </a:gsLst>
                          <a:lin ang="5400000" scaled="0"/>
                        </a:gra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76" name="Arc 75"/>
                      <p:cNvSpPr>
                        <a:spLocks noChangeAspect="1"/>
                      </p:cNvSpPr>
                      <p:nvPr/>
                    </p:nvSpPr>
                    <p:spPr>
                      <a:xfrm rot="577047">
                        <a:off x="2287538" y="941011"/>
                        <a:ext cx="4530292" cy="3880297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DD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cxnSp>
                    <p:nvCxnSpPr>
                      <p:cNvPr id="77" name="Straight Connector 76"/>
                      <p:cNvCxnSpPr>
                        <a:stCxn id="35" idx="2"/>
                        <a:endCxn id="76" idx="0"/>
                      </p:cNvCxnSpPr>
                      <p:nvPr/>
                    </p:nvCxnSpPr>
                    <p:spPr>
                      <a:xfrm>
                        <a:off x="3839508" y="961262"/>
                        <a:ext cx="1037348" cy="4052"/>
                      </a:xfrm>
                      <a:prstGeom prst="line">
                        <a:avLst/>
                      </a:prstGeom>
                      <a:ln w="38100">
                        <a:solidFill>
                          <a:srgbClr val="DD0000"/>
                        </a:solidFill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78" name="Arc 77"/>
                      <p:cNvSpPr>
                        <a:spLocks noChangeAspect="1"/>
                      </p:cNvSpPr>
                      <p:nvPr/>
                    </p:nvSpPr>
                    <p:spPr>
                      <a:xfrm rot="11169758">
                        <a:off x="1833698" y="2686739"/>
                        <a:ext cx="4720743" cy="3766886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DD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grpSp>
                    <p:nvGrpSpPr>
                      <p:cNvPr id="79" name="Group 339"/>
                      <p:cNvGrpSpPr>
                        <a:grpSpLocks/>
                      </p:cNvGrpSpPr>
                      <p:nvPr/>
                    </p:nvGrpSpPr>
                    <p:grpSpPr bwMode="auto">
                      <a:xfrm rot="-405403">
                        <a:off x="1827715" y="4449207"/>
                        <a:ext cx="539100" cy="1305078"/>
                        <a:chOff x="2463235" y="3028512"/>
                        <a:chExt cx="645570" cy="1389258"/>
                      </a:xfrm>
                    </p:grpSpPr>
                    <p:sp>
                      <p:nvSpPr>
                        <p:cNvPr id="157" name="Freeform 34"/>
                        <p:cNvSpPr/>
                        <p:nvPr/>
                      </p:nvSpPr>
                      <p:spPr>
                        <a:xfrm rot="5874282" flipH="1">
                          <a:off x="2609954" y="3918918"/>
                          <a:ext cx="750232" cy="247471"/>
                        </a:xfrm>
                        <a:custGeom>
                          <a:avLst/>
                          <a:gdLst>
                            <a:gd name="connsiteX0" fmla="*/ 0 w 333487"/>
                            <a:gd name="connsiteY0" fmla="*/ 0 h 441063"/>
                            <a:gd name="connsiteX1" fmla="*/ 53788 w 333487"/>
                            <a:gd name="connsiteY1" fmla="*/ 161364 h 441063"/>
                            <a:gd name="connsiteX2" fmla="*/ 182880 w 333487"/>
                            <a:gd name="connsiteY2" fmla="*/ 247426 h 441063"/>
                            <a:gd name="connsiteX3" fmla="*/ 333487 w 333487"/>
                            <a:gd name="connsiteY3" fmla="*/ 441063 h 44106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33487" h="441063">
                              <a:moveTo>
                                <a:pt x="0" y="0"/>
                              </a:moveTo>
                              <a:cubicBezTo>
                                <a:pt x="11654" y="60063"/>
                                <a:pt x="23308" y="120126"/>
                                <a:pt x="53788" y="161364"/>
                              </a:cubicBezTo>
                              <a:cubicBezTo>
                                <a:pt x="84268" y="202602"/>
                                <a:pt x="136264" y="200810"/>
                                <a:pt x="182880" y="247426"/>
                              </a:cubicBezTo>
                              <a:cubicBezTo>
                                <a:pt x="229496" y="294042"/>
                                <a:pt x="281491" y="367552"/>
                                <a:pt x="333487" y="441063"/>
                              </a:cubicBezTo>
                            </a:path>
                          </a:pathLst>
                        </a:custGeom>
                        <a:ln>
                          <a:solidFill>
                            <a:srgbClr val="FF0000"/>
                          </a:solidFill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158" name="Freeform 35"/>
                        <p:cNvSpPr/>
                        <p:nvPr/>
                      </p:nvSpPr>
                      <p:spPr>
                        <a:xfrm rot="21386850">
                          <a:off x="2463235" y="3028512"/>
                          <a:ext cx="456126" cy="681245"/>
                        </a:xfrm>
                        <a:custGeom>
                          <a:avLst/>
                          <a:gdLst>
                            <a:gd name="connsiteX0" fmla="*/ 0 w 333487"/>
                            <a:gd name="connsiteY0" fmla="*/ 0 h 441063"/>
                            <a:gd name="connsiteX1" fmla="*/ 53788 w 333487"/>
                            <a:gd name="connsiteY1" fmla="*/ 161364 h 441063"/>
                            <a:gd name="connsiteX2" fmla="*/ 182880 w 333487"/>
                            <a:gd name="connsiteY2" fmla="*/ 247426 h 441063"/>
                            <a:gd name="connsiteX3" fmla="*/ 333487 w 333487"/>
                            <a:gd name="connsiteY3" fmla="*/ 441063 h 44106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33487" h="441063">
                              <a:moveTo>
                                <a:pt x="0" y="0"/>
                              </a:moveTo>
                              <a:cubicBezTo>
                                <a:pt x="11654" y="60063"/>
                                <a:pt x="23308" y="120126"/>
                                <a:pt x="53788" y="161364"/>
                              </a:cubicBezTo>
                              <a:cubicBezTo>
                                <a:pt x="84268" y="202602"/>
                                <a:pt x="136264" y="200810"/>
                                <a:pt x="182880" y="247426"/>
                              </a:cubicBezTo>
                              <a:cubicBezTo>
                                <a:pt x="229496" y="294042"/>
                                <a:pt x="281491" y="367552"/>
                                <a:pt x="333487" y="441063"/>
                              </a:cubicBezTo>
                            </a:path>
                          </a:pathLst>
                        </a:custGeom>
                        <a:ln>
                          <a:solidFill>
                            <a:srgbClr val="FF0000"/>
                          </a:solidFill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</p:grpSp>
                  <p:cxnSp>
                    <p:nvCxnSpPr>
                      <p:cNvPr id="80" name="Straight Connector 36"/>
                      <p:cNvCxnSpPr/>
                      <p:nvPr/>
                    </p:nvCxnSpPr>
                    <p:spPr>
                      <a:xfrm>
                        <a:off x="1781021" y="4614736"/>
                        <a:ext cx="429527" cy="887042"/>
                      </a:xfrm>
                      <a:prstGeom prst="line">
                        <a:avLst/>
                      </a:prstGeom>
                      <a:ln w="38100">
                        <a:solidFill>
                          <a:srgbClr val="DD0000"/>
                        </a:solidFill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1" name="Straight Connector 80"/>
                      <p:cNvCxnSpPr>
                        <a:stCxn id="39" idx="2"/>
                        <a:endCxn id="30" idx="0"/>
                      </p:cNvCxnSpPr>
                      <p:nvPr/>
                    </p:nvCxnSpPr>
                    <p:spPr>
                      <a:xfrm rot="5400000">
                        <a:off x="6347969" y="4817159"/>
                        <a:ext cx="882990" cy="461944"/>
                      </a:xfrm>
                      <a:prstGeom prst="line">
                        <a:avLst/>
                      </a:prstGeom>
                      <a:ln w="38100">
                        <a:solidFill>
                          <a:srgbClr val="DD0000"/>
                        </a:solidFill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2" name="Straight Connector 81"/>
                      <p:cNvCxnSpPr>
                        <a:stCxn id="78" idx="0"/>
                        <a:endCxn id="30" idx="2"/>
                      </p:cNvCxnSpPr>
                      <p:nvPr/>
                    </p:nvCxnSpPr>
                    <p:spPr>
                      <a:xfrm flipV="1">
                        <a:off x="3993489" y="6409071"/>
                        <a:ext cx="899575" cy="36452"/>
                      </a:xfrm>
                      <a:prstGeom prst="line">
                        <a:avLst/>
                      </a:prstGeom>
                      <a:ln w="38100">
                        <a:solidFill>
                          <a:srgbClr val="DD0000"/>
                        </a:solidFill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grpSp>
                    <p:nvGrpSpPr>
                      <p:cNvPr id="83" name="Group 76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145715" y="2037079"/>
                        <a:ext cx="4437093" cy="347503"/>
                        <a:chOff x="2145715" y="2037079"/>
                        <a:chExt cx="4437093" cy="347503"/>
                      </a:xfrm>
                    </p:grpSpPr>
                    <p:sp>
                      <p:nvSpPr>
                        <p:cNvPr id="154" name="Text Box 19"/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528509" y="2037079"/>
                          <a:ext cx="1970590" cy="347503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  <p:txBody>
                        <a:bodyPr wrap="square">
                          <a:prstTxWarp prst="textNoShape">
                            <a:avLst/>
                          </a:prstTxWarp>
                          <a:spAutoFit/>
                        </a:bodyPr>
                        <a:lstStyle/>
                        <a:p>
                          <a:pPr algn="ctr" eaLnBrk="0" hangingPunct="0"/>
                          <a:r>
                            <a:rPr lang="en-US" sz="600" dirty="0">
                              <a:solidFill>
                                <a:srgbClr val="000000"/>
                              </a:solidFill>
                              <a:latin typeface="Comic Sans MS" charset="0"/>
                              <a:ea typeface="Comic Sans MS" charset="0"/>
                              <a:cs typeface="Comic Sans MS" charset="0"/>
                            </a:rPr>
                            <a:t>6 pass 2.5 </a:t>
                          </a:r>
                          <a:r>
                            <a:rPr lang="en-US" sz="600" dirty="0" err="1">
                              <a:solidFill>
                                <a:srgbClr val="000000"/>
                              </a:solidFill>
                              <a:latin typeface="Comic Sans MS" charset="0"/>
                              <a:ea typeface="Comic Sans MS" charset="0"/>
                              <a:cs typeface="Comic Sans MS" charset="0"/>
                            </a:rPr>
                            <a:t>GeV</a:t>
                          </a:r>
                          <a:r>
                            <a:rPr lang="en-US" sz="600" dirty="0">
                              <a:solidFill>
                                <a:srgbClr val="000000"/>
                              </a:solidFill>
                              <a:latin typeface="Comic Sans MS" charset="0"/>
                              <a:ea typeface="Comic Sans MS" charset="0"/>
                              <a:cs typeface="Comic Sans MS" charset="0"/>
                            </a:rPr>
                            <a:t> ERL</a:t>
                          </a:r>
                        </a:p>
                      </p:txBody>
                    </p:sp>
                    <p:cxnSp>
                      <p:nvCxnSpPr>
                        <p:cNvPr id="155" name="Straight Arrow Connector 154"/>
                        <p:cNvCxnSpPr/>
                        <p:nvPr/>
                      </p:nvCxnSpPr>
                      <p:spPr>
                        <a:xfrm>
                          <a:off x="5237497" y="2229044"/>
                          <a:ext cx="1345311" cy="40504"/>
                        </a:xfrm>
                        <a:prstGeom prst="straightConnector1">
                          <a:avLst/>
                        </a:prstGeom>
                        <a:ln>
                          <a:solidFill>
                            <a:srgbClr val="0000FF"/>
                          </a:solidFill>
                          <a:tailEnd type="arrow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56" name="Straight Arrow Connector 155"/>
                        <p:cNvCxnSpPr>
                          <a:endCxn id="118" idx="0"/>
                        </p:cNvCxnSpPr>
                        <p:nvPr/>
                      </p:nvCxnSpPr>
                      <p:spPr>
                        <a:xfrm rot="10800000">
                          <a:off x="2145715" y="2216892"/>
                          <a:ext cx="1466875" cy="12152"/>
                        </a:xfrm>
                        <a:prstGeom prst="straightConnector1">
                          <a:avLst/>
                        </a:prstGeom>
                        <a:ln>
                          <a:solidFill>
                            <a:srgbClr val="0000FF"/>
                          </a:solidFill>
                          <a:tailEnd type="arrow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sp>
                    <p:nvSpPr>
                      <p:cNvPr id="84" name="Line 184"/>
                      <p:cNvSpPr>
                        <a:spLocks noChangeShapeType="1"/>
                      </p:cNvSpPr>
                      <p:nvPr/>
                    </p:nvSpPr>
                    <p:spPr bwMode="auto">
                      <a:xfrm rot="14400000" flipV="1">
                        <a:off x="6148743" y="2403474"/>
                        <a:ext cx="914400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FF660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85" name="Group 191"/>
                      <p:cNvGrpSpPr>
                        <a:grpSpLocks noChangeAspect="1"/>
                      </p:cNvGrpSpPr>
                      <p:nvPr/>
                    </p:nvGrpSpPr>
                    <p:grpSpPr bwMode="auto">
                      <a:xfrm rot="3651754">
                        <a:off x="6410617" y="2263891"/>
                        <a:ext cx="618346" cy="136637"/>
                        <a:chOff x="779191" y="1743156"/>
                        <a:chExt cx="734148" cy="162270"/>
                      </a:xfrm>
                    </p:grpSpPr>
                    <p:grpSp>
                      <p:nvGrpSpPr>
                        <p:cNvPr id="134" name="Group 10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1321959" y="1747733"/>
                          <a:ext cx="191380" cy="150341"/>
                          <a:chOff x="1325559" y="1147762"/>
                          <a:chExt cx="191380" cy="150341"/>
                        </a:xfrm>
                      </p:grpSpPr>
                      <p:sp>
                        <p:nvSpPr>
                          <p:cNvPr id="150" name="Oval 11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64041" y="1153734"/>
                            <a:ext cx="52898" cy="144369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51" name="Oval 11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21376" y="1150633"/>
                            <a:ext cx="48090" cy="144369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algn="ctr" eaLnBrk="0" hangingPunct="0">
                              <a:defRPr/>
                            </a:pPr>
                            <a:endParaRPr lang="en-US" sz="4200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52" name="Oval 117"/>
                          <p:cNvSpPr>
                            <a:spLocks noChangeAspect="1" noChangeArrowheads="1"/>
                          </p:cNvSpPr>
                          <p:nvPr/>
                        </p:nvSpPr>
                        <p:spPr bwMode="auto">
                          <a:xfrm flipH="1">
                            <a:off x="1368529" y="1149693"/>
                            <a:ext cx="52898" cy="139555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53" name="Oval 11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325559" y="1147762"/>
                            <a:ext cx="52898" cy="139555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135" name="Group 10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1141196" y="1743156"/>
                          <a:ext cx="185320" cy="148609"/>
                          <a:chOff x="1328722" y="1141701"/>
                          <a:chExt cx="185320" cy="148609"/>
                        </a:xfrm>
                      </p:grpSpPr>
                      <p:sp>
                        <p:nvSpPr>
                          <p:cNvPr id="146" name="Oval 11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61142" y="1141701"/>
                            <a:ext cx="52900" cy="144369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47" name="Oval 11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22374" y="1142110"/>
                            <a:ext cx="52897" cy="144369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algn="ctr" eaLnBrk="0" hangingPunct="0">
                              <a:defRPr/>
                            </a:pPr>
                            <a:endParaRPr lang="en-US" sz="4200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48" name="Oval 11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369351" y="1150752"/>
                            <a:ext cx="52900" cy="139558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49" name="Oval 11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328722" y="1144617"/>
                            <a:ext cx="52900" cy="139555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136" name="Group 10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957611" y="1758785"/>
                          <a:ext cx="189519" cy="146641"/>
                          <a:chOff x="1329063" y="1155846"/>
                          <a:chExt cx="189519" cy="146641"/>
                        </a:xfrm>
                      </p:grpSpPr>
                      <p:sp>
                        <p:nvSpPr>
                          <p:cNvPr id="142" name="Oval 11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65685" y="1155846"/>
                            <a:ext cx="52897" cy="144368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43" name="Oval 11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20373" y="1158119"/>
                            <a:ext cx="52897" cy="144368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algn="ctr" eaLnBrk="0" hangingPunct="0">
                              <a:defRPr/>
                            </a:pPr>
                            <a:endParaRPr lang="en-US" sz="4200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44" name="Oval 11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367833" y="1156009"/>
                            <a:ext cx="52897" cy="139558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45" name="Oval 11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329063" y="1156423"/>
                            <a:ext cx="52900" cy="139558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137" name="Group 11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779191" y="1753491"/>
                          <a:ext cx="186008" cy="147697"/>
                          <a:chOff x="1334659" y="1149068"/>
                          <a:chExt cx="186008" cy="147697"/>
                        </a:xfrm>
                      </p:grpSpPr>
                      <p:sp>
                        <p:nvSpPr>
                          <p:cNvPr id="138" name="Oval 11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67767" y="1157209"/>
                            <a:ext cx="52900" cy="139556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39" name="Oval 11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30475" y="1151940"/>
                            <a:ext cx="48090" cy="144369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algn="ctr" eaLnBrk="0" hangingPunct="0">
                              <a:defRPr/>
                            </a:pPr>
                            <a:endParaRPr lang="en-US" sz="4200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40" name="Oval 11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377628" y="1151000"/>
                            <a:ext cx="52897" cy="139556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41" name="Oval 11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334659" y="1149068"/>
                            <a:ext cx="52897" cy="139556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</p:grpSp>
                  </p:grpSp>
                  <p:sp>
                    <p:nvSpPr>
                      <p:cNvPr id="86" name="Rounded Rectangle 85"/>
                      <p:cNvSpPr/>
                      <p:nvPr/>
                    </p:nvSpPr>
                    <p:spPr>
                      <a:xfrm rot="3403867">
                        <a:off x="6025812" y="2421405"/>
                        <a:ext cx="826285" cy="149930"/>
                      </a:xfrm>
                      <a:prstGeom prst="roundRect">
                        <a:avLst/>
                      </a:prstGeom>
                      <a:noFill/>
                      <a:ln w="76200" cap="flat" cmpd="tri" algn="ctr">
                        <a:solidFill>
                          <a:schemeClr val="accent5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87" name="Text Box 19"/>
                      <p:cNvSpPr txBox="1">
                        <a:spLocks noChangeArrowheads="1"/>
                      </p:cNvSpPr>
                      <p:nvPr/>
                    </p:nvSpPr>
                    <p:spPr bwMode="auto">
                      <a:xfrm rot="3304980">
                        <a:off x="5433653" y="2536409"/>
                        <a:ext cx="1337674" cy="51271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square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pPr algn="ctr" eaLnBrk="0" hangingPunct="0"/>
                        <a:r>
                          <a:rPr lang="en-US" sz="600" dirty="0">
                            <a:solidFill>
                              <a:srgbClr val="1513D7"/>
                            </a:solidFill>
                            <a:latin typeface="Comic Sans MS" charset="0"/>
                            <a:ea typeface="Comic Sans MS" charset="0"/>
                            <a:cs typeface="Comic Sans MS" charset="0"/>
                          </a:rPr>
                          <a:t>Coherent </a:t>
                        </a:r>
                      </a:p>
                      <a:p>
                        <a:pPr algn="ctr" eaLnBrk="0" hangingPunct="0"/>
                        <a:r>
                          <a:rPr lang="en-US" sz="600" dirty="0" err="1">
                            <a:solidFill>
                              <a:srgbClr val="1513D7"/>
                            </a:solidFill>
                            <a:latin typeface="Comic Sans MS" charset="0"/>
                            <a:ea typeface="Comic Sans MS" charset="0"/>
                            <a:cs typeface="Comic Sans MS" charset="0"/>
                          </a:rPr>
                          <a:t>e</a:t>
                        </a:r>
                        <a:r>
                          <a:rPr lang="en-US" sz="600" dirty="0">
                            <a:solidFill>
                              <a:srgbClr val="1513D7"/>
                            </a:solidFill>
                            <a:latin typeface="Comic Sans MS" charset="0"/>
                            <a:ea typeface="Comic Sans MS" charset="0"/>
                            <a:cs typeface="Comic Sans MS" charset="0"/>
                          </a:rPr>
                          <a:t>-cooler</a:t>
                        </a:r>
                      </a:p>
                    </p:txBody>
                  </p:sp>
                  <p:sp>
                    <p:nvSpPr>
                      <p:cNvPr id="88" name="Freeform 87"/>
                      <p:cNvSpPr/>
                      <p:nvPr/>
                    </p:nvSpPr>
                    <p:spPr>
                      <a:xfrm>
                        <a:off x="4949794" y="1281246"/>
                        <a:ext cx="794219" cy="267327"/>
                      </a:xfrm>
                      <a:custGeom>
                        <a:avLst/>
                        <a:gdLst>
                          <a:gd name="connsiteX0" fmla="*/ 0 w 796066"/>
                          <a:gd name="connsiteY0" fmla="*/ 0 h 268941"/>
                          <a:gd name="connsiteX1" fmla="*/ 473336 w 796066"/>
                          <a:gd name="connsiteY1" fmla="*/ 86061 h 268941"/>
                          <a:gd name="connsiteX2" fmla="*/ 796066 w 796066"/>
                          <a:gd name="connsiteY2" fmla="*/ 268941 h 268941"/>
                          <a:gd name="connsiteX3" fmla="*/ 796066 w 796066"/>
                          <a:gd name="connsiteY3" fmla="*/ 268941 h 26894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796066" h="268941">
                            <a:moveTo>
                              <a:pt x="0" y="0"/>
                            </a:moveTo>
                            <a:cubicBezTo>
                              <a:pt x="170329" y="20619"/>
                              <a:pt x="340658" y="41238"/>
                              <a:pt x="473336" y="86061"/>
                            </a:cubicBezTo>
                            <a:cubicBezTo>
                              <a:pt x="606014" y="130884"/>
                              <a:pt x="796066" y="268941"/>
                              <a:pt x="796066" y="268941"/>
                            </a:cubicBezTo>
                            <a:lnTo>
                              <a:pt x="796066" y="268941"/>
                            </a:lnTo>
                          </a:path>
                        </a:pathLst>
                      </a:custGeom>
                      <a:ln>
                        <a:solidFill>
                          <a:srgbClr val="0000FF"/>
                        </a:solidFill>
                        <a:headEnd type="none" w="med" len="med"/>
                        <a:tailEnd type="triangl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89" name="Freeform 88"/>
                      <p:cNvSpPr/>
                      <p:nvPr/>
                    </p:nvSpPr>
                    <p:spPr>
                      <a:xfrm rot="18675355">
                        <a:off x="2609876" y="959159"/>
                        <a:ext cx="911342" cy="372797"/>
                      </a:xfrm>
                      <a:custGeom>
                        <a:avLst/>
                        <a:gdLst>
                          <a:gd name="connsiteX0" fmla="*/ 0 w 796066"/>
                          <a:gd name="connsiteY0" fmla="*/ 0 h 268941"/>
                          <a:gd name="connsiteX1" fmla="*/ 473336 w 796066"/>
                          <a:gd name="connsiteY1" fmla="*/ 86061 h 268941"/>
                          <a:gd name="connsiteX2" fmla="*/ 796066 w 796066"/>
                          <a:gd name="connsiteY2" fmla="*/ 268941 h 268941"/>
                          <a:gd name="connsiteX3" fmla="*/ 796066 w 796066"/>
                          <a:gd name="connsiteY3" fmla="*/ 268941 h 26894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796066" h="268941">
                            <a:moveTo>
                              <a:pt x="0" y="0"/>
                            </a:moveTo>
                            <a:cubicBezTo>
                              <a:pt x="170329" y="20619"/>
                              <a:pt x="340658" y="41238"/>
                              <a:pt x="473336" y="86061"/>
                            </a:cubicBezTo>
                            <a:cubicBezTo>
                              <a:pt x="606014" y="130884"/>
                              <a:pt x="796066" y="268941"/>
                              <a:pt x="796066" y="268941"/>
                            </a:cubicBezTo>
                            <a:lnTo>
                              <a:pt x="796066" y="268941"/>
                            </a:lnTo>
                          </a:path>
                        </a:pathLst>
                      </a:custGeom>
                      <a:ln>
                        <a:solidFill>
                          <a:srgbClr val="DD0000"/>
                        </a:solidFill>
                        <a:headEnd type="triangl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90" name="Line 184"/>
                      <p:cNvSpPr>
                        <a:spLocks noChangeShapeType="1"/>
                      </p:cNvSpPr>
                      <p:nvPr/>
                    </p:nvSpPr>
                    <p:spPr bwMode="auto">
                      <a:xfrm rot="14400000" flipV="1">
                        <a:off x="6150536" y="2416024"/>
                        <a:ext cx="914400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FF660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91" name="Freeform 90"/>
                      <p:cNvSpPr/>
                      <p:nvPr/>
                    </p:nvSpPr>
                    <p:spPr>
                      <a:xfrm>
                        <a:off x="4917377" y="1358203"/>
                        <a:ext cx="798270" cy="267327"/>
                      </a:xfrm>
                      <a:custGeom>
                        <a:avLst/>
                        <a:gdLst>
                          <a:gd name="connsiteX0" fmla="*/ 0 w 796066"/>
                          <a:gd name="connsiteY0" fmla="*/ 0 h 268941"/>
                          <a:gd name="connsiteX1" fmla="*/ 473336 w 796066"/>
                          <a:gd name="connsiteY1" fmla="*/ 86061 h 268941"/>
                          <a:gd name="connsiteX2" fmla="*/ 796066 w 796066"/>
                          <a:gd name="connsiteY2" fmla="*/ 268941 h 268941"/>
                          <a:gd name="connsiteX3" fmla="*/ 796066 w 796066"/>
                          <a:gd name="connsiteY3" fmla="*/ 268941 h 26894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796066" h="268941">
                            <a:moveTo>
                              <a:pt x="0" y="0"/>
                            </a:moveTo>
                            <a:cubicBezTo>
                              <a:pt x="170329" y="20619"/>
                              <a:pt x="340658" y="41238"/>
                              <a:pt x="473336" y="86061"/>
                            </a:cubicBezTo>
                            <a:cubicBezTo>
                              <a:pt x="606014" y="130884"/>
                              <a:pt x="796066" y="268941"/>
                              <a:pt x="796066" y="268941"/>
                            </a:cubicBezTo>
                            <a:lnTo>
                              <a:pt x="796066" y="268941"/>
                            </a:lnTo>
                          </a:path>
                        </a:pathLst>
                      </a:custGeom>
                      <a:ln>
                        <a:solidFill>
                          <a:srgbClr val="FFFF00"/>
                        </a:solidFill>
                        <a:headEnd type="triangl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grpSp>
                    <p:nvGrpSpPr>
                      <p:cNvPr id="92" name="Group 48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934123" y="966543"/>
                        <a:ext cx="2086984" cy="1922707"/>
                        <a:chOff x="934123" y="966543"/>
                        <a:chExt cx="2086984" cy="1922707"/>
                      </a:xfrm>
                    </p:grpSpPr>
                    <p:sp>
                      <p:nvSpPr>
                        <p:cNvPr id="98" name="Line 18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18000000" flipV="1">
                          <a:off x="1697038" y="2432050"/>
                          <a:ext cx="914400" cy="0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00FF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99" name="Group 195"/>
                        <p:cNvGrpSpPr>
                          <a:grpSpLocks noChangeAspect="1"/>
                        </p:cNvGrpSpPr>
                        <p:nvPr/>
                      </p:nvGrpSpPr>
                      <p:grpSpPr bwMode="auto">
                        <a:xfrm rot="7165234">
                          <a:off x="1678334" y="2240184"/>
                          <a:ext cx="630159" cy="151262"/>
                          <a:chOff x="770998" y="1762974"/>
                          <a:chExt cx="748181" cy="179636"/>
                        </a:xfrm>
                      </p:grpSpPr>
                      <p:grpSp>
                        <p:nvGrpSpPr>
                          <p:cNvPr id="114" name="Group 102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1321626" y="1762974"/>
                            <a:ext cx="197553" cy="165907"/>
                            <a:chOff x="1325226" y="1163003"/>
                            <a:chExt cx="197553" cy="165907"/>
                          </a:xfrm>
                        </p:grpSpPr>
                        <p:sp>
                          <p:nvSpPr>
                            <p:cNvPr id="130" name="Oval 11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65071" y="1165601"/>
                              <a:ext cx="57708" cy="153991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131" name="Oval 116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22730" y="1165295"/>
                              <a:ext cx="48090" cy="163615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algn="ctr" eaLnBrk="0" hangingPunct="0">
                                <a:defRPr/>
                              </a:pPr>
                              <a:endParaRPr lang="en-US" sz="4200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132" name="Oval 117"/>
                            <p:cNvSpPr>
                              <a:spLocks noChangeAspect="1"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67540" y="1167105"/>
                              <a:ext cx="52901" cy="158802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133" name="Oval 118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25226" y="1163003"/>
                              <a:ext cx="52898" cy="153991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115" name="Group 103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1147429" y="1767362"/>
                            <a:ext cx="196594" cy="166461"/>
                            <a:chOff x="1334955" y="1165907"/>
                            <a:chExt cx="196594" cy="166461"/>
                          </a:xfrm>
                        </p:grpSpPr>
                        <p:sp>
                          <p:nvSpPr>
                            <p:cNvPr id="126" name="Oval 11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78649" y="1173567"/>
                              <a:ext cx="52900" cy="158801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127" name="Oval 116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33330" y="1171519"/>
                              <a:ext cx="52900" cy="158804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algn="ctr" eaLnBrk="0" hangingPunct="0">
                                <a:defRPr/>
                              </a:pPr>
                              <a:endParaRPr lang="en-US" sz="4200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128" name="Oval 11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73726" y="1166127"/>
                              <a:ext cx="52900" cy="153990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129" name="Oval 118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34955" y="1165907"/>
                              <a:ext cx="52897" cy="153990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116" name="Group 108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954109" y="1777013"/>
                            <a:ext cx="193054" cy="165597"/>
                            <a:chOff x="1325561" y="1174074"/>
                            <a:chExt cx="193054" cy="165597"/>
                          </a:xfrm>
                        </p:grpSpPr>
                        <p:sp>
                          <p:nvSpPr>
                            <p:cNvPr id="122" name="Oval 11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65715" y="1177851"/>
                              <a:ext cx="52900" cy="153990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123" name="Oval 116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24247" y="1180867"/>
                              <a:ext cx="48090" cy="158804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algn="ctr" eaLnBrk="0" hangingPunct="0">
                                <a:defRPr/>
                              </a:pPr>
                              <a:endParaRPr lang="en-US" sz="4200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124" name="Oval 11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70882" y="1176120"/>
                              <a:ext cx="52897" cy="153990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125" name="Oval 118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25561" y="1174074"/>
                              <a:ext cx="52897" cy="153990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117" name="Group 118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770998" y="1773232"/>
                            <a:ext cx="190688" cy="163552"/>
                            <a:chOff x="1326466" y="1168809"/>
                            <a:chExt cx="190688" cy="163552"/>
                          </a:xfrm>
                        </p:grpSpPr>
                        <p:sp>
                          <p:nvSpPr>
                            <p:cNvPr id="118" name="Oval 11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64257" y="1170540"/>
                              <a:ext cx="52897" cy="153991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119" name="Oval 116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22791" y="1173556"/>
                              <a:ext cx="48090" cy="158805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algn="ctr" eaLnBrk="0" hangingPunct="0">
                                <a:defRPr/>
                              </a:pPr>
                              <a:endParaRPr lang="en-US" sz="4200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120" name="Oval 11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69426" y="1168809"/>
                              <a:ext cx="52900" cy="153991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121" name="Oval 118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26466" y="1170954"/>
                              <a:ext cx="52900" cy="153991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</p:grpSp>
                    </p:grpSp>
                    <p:sp>
                      <p:nvSpPr>
                        <p:cNvPr id="100" name="Oval 99"/>
                        <p:cNvSpPr/>
                        <p:nvPr/>
                      </p:nvSpPr>
                      <p:spPr>
                        <a:xfrm>
                          <a:off x="934123" y="966543"/>
                          <a:ext cx="2086984" cy="1871831"/>
                        </a:xfrm>
                        <a:prstGeom prst="ellipse">
                          <a:avLst/>
                        </a:prstGeom>
                        <a:noFill/>
                        <a:ln w="38100" cap="flat" cmpd="tri" algn="ctr">
                          <a:gradFill>
                            <a:gsLst>
                              <a:gs pos="0">
                                <a:schemeClr val="accent1">
                                  <a:tint val="66000"/>
                                  <a:satMod val="160000"/>
                                  <a:alpha val="46000"/>
                                </a:schemeClr>
                              </a:gs>
                              <a:gs pos="50000">
                                <a:schemeClr val="accent1">
                                  <a:tint val="44500"/>
                                  <a:satMod val="160000"/>
                                </a:schemeClr>
                              </a:gs>
                              <a:gs pos="100000">
                                <a:schemeClr val="accent1">
                                  <a:tint val="23500"/>
                                  <a:satMod val="160000"/>
                                </a:schemeClr>
                              </a:gs>
                            </a:gsLst>
                            <a:lin ang="5400000" scaled="0"/>
                          </a:gra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style>
                        <a:lnRef idx="1">
                          <a:schemeClr val="accent1"/>
                        </a:lnRef>
                        <a:fillRef idx="3">
                          <a:schemeClr val="accent1"/>
                        </a:fillRef>
                        <a:effectRef idx="2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101" name="Can 100"/>
                        <p:cNvSpPr/>
                        <p:nvPr/>
                      </p:nvSpPr>
                      <p:spPr bwMode="auto">
                        <a:xfrm rot="1920000">
                          <a:off x="1930950" y="1844253"/>
                          <a:ext cx="153981" cy="178218"/>
                        </a:xfrm>
                        <a:prstGeom prst="can">
                          <a:avLst/>
                        </a:prstGeom>
                        <a:solidFill>
                          <a:srgbClr val="C0504D"/>
                        </a:solidFill>
                      </p:spPr>
                      <p:style>
                        <a:lnRef idx="1">
                          <a:schemeClr val="accent1"/>
                        </a:lnRef>
                        <a:fillRef idx="3">
                          <a:schemeClr val="accent1"/>
                        </a:fillRef>
                        <a:effectRef idx="2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 dirty="0"/>
                        </a:p>
                      </p:txBody>
                    </p:sp>
                    <p:sp>
                      <p:nvSpPr>
                        <p:cNvPr id="102" name="Text Box 19"/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011369" y="1673413"/>
                          <a:ext cx="1063627" cy="521254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  <p:txBody>
                        <a:bodyPr wrap="square">
                          <a:prstTxWarp prst="textNoShape">
                            <a:avLst/>
                          </a:prstTxWarp>
                          <a:spAutoFit/>
                        </a:bodyPr>
                        <a:lstStyle/>
                        <a:p>
                          <a:pPr eaLnBrk="0" hangingPunct="0"/>
                          <a:r>
                            <a:rPr lang="en-US" sz="600" dirty="0">
                              <a:solidFill>
                                <a:srgbClr val="0000FF"/>
                              </a:solidFill>
                              <a:latin typeface="Comic Sans MS" charset="0"/>
                              <a:ea typeface="Comic Sans MS" charset="0"/>
                              <a:cs typeface="Comic Sans MS" charset="0"/>
                            </a:rPr>
                            <a:t>Beam-dump</a:t>
                          </a:r>
                        </a:p>
                      </p:txBody>
                    </p:sp>
                    <p:sp>
                      <p:nvSpPr>
                        <p:cNvPr id="103" name="Text Box 19"/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069899" y="1286961"/>
                          <a:ext cx="1470098" cy="347503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  <p:txBody>
                        <a:bodyPr wrap="square">
                          <a:prstTxWarp prst="textNoShape">
                            <a:avLst/>
                          </a:prstTxWarp>
                          <a:spAutoFit/>
                        </a:bodyPr>
                        <a:lstStyle/>
                        <a:p>
                          <a:pPr eaLnBrk="0" hangingPunct="0"/>
                          <a:r>
                            <a:rPr lang="en-US" sz="600" dirty="0">
                              <a:solidFill>
                                <a:srgbClr val="0000FF"/>
                              </a:solidFill>
                              <a:latin typeface="Comic Sans MS" charset="0"/>
                              <a:ea typeface="Comic Sans MS" charset="0"/>
                              <a:cs typeface="Comic Sans MS" charset="0"/>
                            </a:rPr>
                            <a:t>Polarized </a:t>
                          </a:r>
                          <a:r>
                            <a:rPr lang="en-US" sz="600" dirty="0" err="1">
                              <a:solidFill>
                                <a:srgbClr val="0000FF"/>
                              </a:solidFill>
                              <a:latin typeface="Comic Sans MS" charset="0"/>
                              <a:ea typeface="Comic Sans MS" charset="0"/>
                              <a:cs typeface="Comic Sans MS" charset="0"/>
                            </a:rPr>
                            <a:t>e</a:t>
                          </a:r>
                          <a:r>
                            <a:rPr lang="en-US" sz="600" dirty="0">
                              <a:solidFill>
                                <a:srgbClr val="0000FF"/>
                              </a:solidFill>
                              <a:latin typeface="Comic Sans MS" charset="0"/>
                              <a:ea typeface="Comic Sans MS" charset="0"/>
                              <a:cs typeface="Comic Sans MS" charset="0"/>
                            </a:rPr>
                            <a:t>-gun</a:t>
                          </a:r>
                        </a:p>
                      </p:txBody>
                    </p:sp>
                    <p:grpSp>
                      <p:nvGrpSpPr>
                        <p:cNvPr id="104" name="Group 102"/>
                        <p:cNvGrpSpPr>
                          <a:grpSpLocks/>
                        </p:cNvGrpSpPr>
                        <p:nvPr/>
                      </p:nvGrpSpPr>
                      <p:grpSpPr bwMode="auto">
                        <a:xfrm rot="18332405" flipV="1">
                          <a:off x="2233910" y="1671517"/>
                          <a:ext cx="120736" cy="111529"/>
                          <a:chOff x="1364398" y="1154338"/>
                          <a:chExt cx="184264" cy="160656"/>
                        </a:xfrm>
                      </p:grpSpPr>
                      <p:sp>
                        <p:nvSpPr>
                          <p:cNvPr id="110" name="Oval 11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93026" y="1157393"/>
                            <a:ext cx="55636" cy="157601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11" name="Oval 11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40425" y="1155698"/>
                            <a:ext cx="49452" cy="157597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algn="ctr" eaLnBrk="0" hangingPunct="0">
                              <a:defRPr/>
                            </a:pPr>
                            <a:endParaRPr lang="en-US" sz="4200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12" name="Oval 117"/>
                          <p:cNvSpPr>
                            <a:spLocks noChangeAspect="1" noChangeArrowheads="1"/>
                          </p:cNvSpPr>
                          <p:nvPr/>
                        </p:nvSpPr>
                        <p:spPr bwMode="auto">
                          <a:xfrm flipH="1">
                            <a:off x="1389687" y="1154338"/>
                            <a:ext cx="61815" cy="157597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13" name="Oval 11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364398" y="1156710"/>
                            <a:ext cx="55632" cy="157601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</p:grpSp>
                    <p:sp>
                      <p:nvSpPr>
                        <p:cNvPr id="105" name="Freeform 104"/>
                        <p:cNvSpPr/>
                        <p:nvPr/>
                      </p:nvSpPr>
                      <p:spPr>
                        <a:xfrm rot="18332405">
                          <a:off x="2022215" y="1858399"/>
                          <a:ext cx="417192" cy="137773"/>
                        </a:xfrm>
                        <a:custGeom>
                          <a:avLst/>
                          <a:gdLst>
                            <a:gd name="connsiteX0" fmla="*/ 0 w 323850"/>
                            <a:gd name="connsiteY0" fmla="*/ 104775 h 113242"/>
                            <a:gd name="connsiteX1" fmla="*/ 139700 w 323850"/>
                            <a:gd name="connsiteY1" fmla="*/ 98425 h 113242"/>
                            <a:gd name="connsiteX2" fmla="*/ 190500 w 323850"/>
                            <a:gd name="connsiteY2" fmla="*/ 15875 h 113242"/>
                            <a:gd name="connsiteX3" fmla="*/ 323850 w 323850"/>
                            <a:gd name="connsiteY3" fmla="*/ 3175 h 11324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23850" h="113242">
                              <a:moveTo>
                                <a:pt x="0" y="104775"/>
                              </a:moveTo>
                              <a:cubicBezTo>
                                <a:pt x="53975" y="109008"/>
                                <a:pt x="107950" y="113242"/>
                                <a:pt x="139700" y="98425"/>
                              </a:cubicBezTo>
                              <a:cubicBezTo>
                                <a:pt x="171450" y="83608"/>
                                <a:pt x="159808" y="31750"/>
                                <a:pt x="190500" y="15875"/>
                              </a:cubicBezTo>
                              <a:cubicBezTo>
                                <a:pt x="221192" y="0"/>
                                <a:pt x="323850" y="3175"/>
                                <a:pt x="323850" y="3175"/>
                              </a:cubicBezTo>
                            </a:path>
                          </a:pathLst>
                        </a:custGeom>
                        <a:ln w="12700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106" name="Freeform 105"/>
                        <p:cNvSpPr/>
                        <p:nvPr/>
                      </p:nvSpPr>
                      <p:spPr>
                        <a:xfrm rot="18332405" flipH="1">
                          <a:off x="2317987" y="1574873"/>
                          <a:ext cx="263278" cy="121564"/>
                        </a:xfrm>
                        <a:custGeom>
                          <a:avLst/>
                          <a:gdLst>
                            <a:gd name="connsiteX0" fmla="*/ 0 w 323850"/>
                            <a:gd name="connsiteY0" fmla="*/ 104775 h 113242"/>
                            <a:gd name="connsiteX1" fmla="*/ 139700 w 323850"/>
                            <a:gd name="connsiteY1" fmla="*/ 98425 h 113242"/>
                            <a:gd name="connsiteX2" fmla="*/ 190500 w 323850"/>
                            <a:gd name="connsiteY2" fmla="*/ 15875 h 113242"/>
                            <a:gd name="connsiteX3" fmla="*/ 323850 w 323850"/>
                            <a:gd name="connsiteY3" fmla="*/ 3175 h 11324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23850" h="113242">
                              <a:moveTo>
                                <a:pt x="0" y="104775"/>
                              </a:moveTo>
                              <a:cubicBezTo>
                                <a:pt x="53975" y="109008"/>
                                <a:pt x="107950" y="113242"/>
                                <a:pt x="139700" y="98425"/>
                              </a:cubicBezTo>
                              <a:cubicBezTo>
                                <a:pt x="171450" y="83608"/>
                                <a:pt x="159808" y="31750"/>
                                <a:pt x="190500" y="15875"/>
                              </a:cubicBezTo>
                              <a:cubicBezTo>
                                <a:pt x="221192" y="0"/>
                                <a:pt x="323850" y="3175"/>
                                <a:pt x="323850" y="3175"/>
                              </a:cubicBezTo>
                            </a:path>
                          </a:pathLst>
                        </a:custGeom>
                        <a:ln w="12700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107" name="Freeform 106"/>
                        <p:cNvSpPr/>
                        <p:nvPr/>
                      </p:nvSpPr>
                      <p:spPr>
                        <a:xfrm rot="18332405" flipH="1">
                          <a:off x="2040415" y="1730814"/>
                          <a:ext cx="263276" cy="125618"/>
                        </a:xfrm>
                        <a:custGeom>
                          <a:avLst/>
                          <a:gdLst>
                            <a:gd name="connsiteX0" fmla="*/ 0 w 323850"/>
                            <a:gd name="connsiteY0" fmla="*/ 104775 h 113242"/>
                            <a:gd name="connsiteX1" fmla="*/ 139700 w 323850"/>
                            <a:gd name="connsiteY1" fmla="*/ 98425 h 113242"/>
                            <a:gd name="connsiteX2" fmla="*/ 190500 w 323850"/>
                            <a:gd name="connsiteY2" fmla="*/ 15875 h 113242"/>
                            <a:gd name="connsiteX3" fmla="*/ 323850 w 323850"/>
                            <a:gd name="connsiteY3" fmla="*/ 3175 h 11324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23850" h="113242">
                              <a:moveTo>
                                <a:pt x="0" y="104775"/>
                              </a:moveTo>
                              <a:cubicBezTo>
                                <a:pt x="53975" y="109008"/>
                                <a:pt x="107950" y="113242"/>
                                <a:pt x="139700" y="98425"/>
                              </a:cubicBezTo>
                              <a:cubicBezTo>
                                <a:pt x="171450" y="83608"/>
                                <a:pt x="159808" y="31750"/>
                                <a:pt x="190500" y="15875"/>
                              </a:cubicBezTo>
                              <a:cubicBezTo>
                                <a:pt x="221192" y="0"/>
                                <a:pt x="323850" y="3175"/>
                                <a:pt x="323850" y="3175"/>
                              </a:cubicBezTo>
                            </a:path>
                          </a:pathLst>
                        </a:custGeom>
                        <a:ln w="12700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108" name="Freeform 107"/>
                        <p:cNvSpPr/>
                        <p:nvPr/>
                      </p:nvSpPr>
                      <p:spPr>
                        <a:xfrm rot="18332405">
                          <a:off x="2198456" y="1552603"/>
                          <a:ext cx="291630" cy="89147"/>
                        </a:xfrm>
                        <a:custGeom>
                          <a:avLst/>
                          <a:gdLst>
                            <a:gd name="connsiteX0" fmla="*/ 0 w 323850"/>
                            <a:gd name="connsiteY0" fmla="*/ 104775 h 113242"/>
                            <a:gd name="connsiteX1" fmla="*/ 139700 w 323850"/>
                            <a:gd name="connsiteY1" fmla="*/ 98425 h 113242"/>
                            <a:gd name="connsiteX2" fmla="*/ 190500 w 323850"/>
                            <a:gd name="connsiteY2" fmla="*/ 15875 h 113242"/>
                            <a:gd name="connsiteX3" fmla="*/ 323850 w 323850"/>
                            <a:gd name="connsiteY3" fmla="*/ 3175 h 11324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23850" h="113242">
                              <a:moveTo>
                                <a:pt x="0" y="104775"/>
                              </a:moveTo>
                              <a:cubicBezTo>
                                <a:pt x="53975" y="109008"/>
                                <a:pt x="107950" y="113242"/>
                                <a:pt x="139700" y="98425"/>
                              </a:cubicBezTo>
                              <a:cubicBezTo>
                                <a:pt x="171450" y="83608"/>
                                <a:pt x="159808" y="31750"/>
                                <a:pt x="190500" y="15875"/>
                              </a:cubicBezTo>
                              <a:cubicBezTo>
                                <a:pt x="221192" y="0"/>
                                <a:pt x="323850" y="3175"/>
                                <a:pt x="323850" y="3175"/>
                              </a:cubicBezTo>
                            </a:path>
                          </a:pathLst>
                        </a:custGeom>
                        <a:ln w="12700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109" name="Oval 108"/>
                        <p:cNvSpPr/>
                        <p:nvPr/>
                      </p:nvSpPr>
                      <p:spPr>
                        <a:xfrm rot="12932405">
                          <a:off x="2328059" y="1382505"/>
                          <a:ext cx="170190" cy="85060"/>
                        </a:xfrm>
                        <a:prstGeom prst="ellipse">
                          <a:avLst/>
                        </a:prstGeom>
                        <a:solidFill>
                          <a:srgbClr val="0000FF"/>
                        </a:solidFill>
                      </p:spPr>
                      <p:style>
                        <a:lnRef idx="1">
                          <a:schemeClr val="accent1"/>
                        </a:lnRef>
                        <a:fillRef idx="3">
                          <a:schemeClr val="accent1"/>
                        </a:fillRef>
                        <a:effectRef idx="2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</p:grpSp>
                  <p:sp>
                    <p:nvSpPr>
                      <p:cNvPr id="93" name="Line 184"/>
                      <p:cNvSpPr>
                        <a:spLocks noChangeShapeType="1"/>
                      </p:cNvSpPr>
                      <p:nvPr/>
                    </p:nvSpPr>
                    <p:spPr bwMode="auto">
                      <a:xfrm rot="18000000" flipV="1">
                        <a:off x="1698831" y="2433843"/>
                        <a:ext cx="914400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00FF0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94" name="Rectangle 13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163209" y="806824"/>
                        <a:ext cx="403971" cy="569608"/>
                      </a:xfrm>
                      <a:prstGeom prst="rect">
                        <a:avLst/>
                      </a:prstGeom>
                      <a:blipFill dpi="0" rotWithShape="1">
                        <a:blip r:embed="rId8"/>
                        <a:srcRect/>
                        <a:tile tx="0" ty="0" sx="100000" sy="100000" flip="none" algn="tl"/>
                      </a:blip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pPr eaLnBrk="0" hangingPunct="0"/>
                        <a:endParaRPr lang="en-US">
                          <a:latin typeface="Comic Sans MS" charset="0"/>
                          <a:ea typeface="Comic Sans MS" charset="0"/>
                          <a:cs typeface="Comic Sans MS" charset="0"/>
                        </a:endParaRPr>
                      </a:p>
                    </p:txBody>
                  </p:sp>
                  <p:sp>
                    <p:nvSpPr>
                      <p:cNvPr id="95" name="Text Box 110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3410172" y="1405087"/>
                        <a:ext cx="1861074" cy="81083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square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pPr algn="ctr" eaLnBrk="0" hangingPunct="0"/>
                        <a:r>
                          <a:rPr lang="en-US" sz="1100" dirty="0" err="1">
                            <a:solidFill>
                              <a:srgbClr val="0000FF"/>
                            </a:solidFill>
                            <a:latin typeface="Comic Sans MS" charset="0"/>
                            <a:ea typeface="Comic Sans MS" charset="0"/>
                            <a:cs typeface="Comic Sans MS" charset="0"/>
                          </a:rPr>
                          <a:t>eRHIC</a:t>
                        </a:r>
                        <a:r>
                          <a:rPr lang="en-US" sz="1100" dirty="0">
                            <a:solidFill>
                              <a:srgbClr val="0000FF"/>
                            </a:solidFill>
                            <a:latin typeface="Comic Sans MS" charset="0"/>
                            <a:ea typeface="Comic Sans MS" charset="0"/>
                            <a:cs typeface="Comic Sans MS" charset="0"/>
                          </a:rPr>
                          <a:t> detector</a:t>
                        </a:r>
                      </a:p>
                    </p:txBody>
                  </p:sp>
                  <p:sp>
                    <p:nvSpPr>
                      <p:cNvPr id="96" name="Arc 95"/>
                      <p:cNvSpPr/>
                      <p:nvPr/>
                    </p:nvSpPr>
                    <p:spPr>
                      <a:xfrm rot="16200000" flipH="1" flipV="1">
                        <a:off x="4133382" y="-33512"/>
                        <a:ext cx="437445" cy="1859933"/>
                      </a:xfrm>
                      <a:prstGeom prst="arc">
                        <a:avLst>
                          <a:gd name="adj1" fmla="val 16803933"/>
                          <a:gd name="adj2" fmla="val 4705417"/>
                        </a:avLst>
                      </a:prstGeom>
                      <a:ln w="38100" cap="flat" cmpd="sng" algn="ctr">
                        <a:solidFill>
                          <a:srgbClr val="FF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97" name="Arc 96"/>
                      <p:cNvSpPr/>
                      <p:nvPr/>
                    </p:nvSpPr>
                    <p:spPr>
                      <a:xfrm rot="5400000" flipH="1">
                        <a:off x="4096911" y="5556056"/>
                        <a:ext cx="437445" cy="1892348"/>
                      </a:xfrm>
                      <a:prstGeom prst="arc">
                        <a:avLst>
                          <a:gd name="adj1" fmla="val 16720138"/>
                          <a:gd name="adj2" fmla="val 4705417"/>
                        </a:avLst>
                      </a:prstGeom>
                      <a:ln w="38100" cap="flat" cmpd="sng" algn="ctr">
                        <a:solidFill>
                          <a:srgbClr val="FF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</p:grpSp>
              </p:grpSp>
            </p:grpSp>
          </p:grpSp>
        </p:grpSp>
      </p:grpSp>
      <p:pic>
        <p:nvPicPr>
          <p:cNvPr id="159" name="Picture 15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9071" y="5250962"/>
            <a:ext cx="2121855" cy="645024"/>
          </a:xfrm>
          <a:prstGeom prst="rect">
            <a:avLst/>
          </a:prstGeom>
        </p:spPr>
      </p:pic>
      <p:grpSp>
        <p:nvGrpSpPr>
          <p:cNvPr id="160" name="Group 159"/>
          <p:cNvGrpSpPr>
            <a:grpSpLocks noChangeAspect="1"/>
          </p:cNvGrpSpPr>
          <p:nvPr/>
        </p:nvGrpSpPr>
        <p:grpSpPr>
          <a:xfrm>
            <a:off x="494307" y="4385396"/>
            <a:ext cx="1573152" cy="668589"/>
            <a:chOff x="2044700" y="3828737"/>
            <a:chExt cx="7086600" cy="3011801"/>
          </a:xfrm>
        </p:grpSpPr>
        <p:pic>
          <p:nvPicPr>
            <p:cNvPr id="161" name="Picture 160" descr="plotGPD2D.eps"/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  </a:ext>
              </a:extLst>
            </a:blip>
            <a:srcRect t="21969" b="15787"/>
            <a:stretch/>
          </p:blipFill>
          <p:spPr>
            <a:xfrm>
              <a:off x="2044700" y="3828737"/>
              <a:ext cx="7086600" cy="3011801"/>
            </a:xfrm>
            <a:prstGeom prst="rect">
              <a:avLst/>
            </a:prstGeom>
            <a:solidFill>
              <a:schemeClr val="accent3">
                <a:lumMod val="85000"/>
              </a:schemeClr>
            </a:solidFill>
          </p:spPr>
        </p:pic>
        <p:cxnSp>
          <p:nvCxnSpPr>
            <p:cNvPr id="162" name="Straight Connector 161"/>
            <p:cNvCxnSpPr/>
            <p:nvPr/>
          </p:nvCxnSpPr>
          <p:spPr>
            <a:xfrm>
              <a:off x="2641600" y="5156200"/>
              <a:ext cx="504190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435" name="Rectangle 1"/>
          <p:cNvSpPr>
            <a:spLocks noGrp="1" noChangeArrowheads="1"/>
          </p:cNvSpPr>
          <p:nvPr>
            <p:ph type="ctrTitle"/>
          </p:nvPr>
        </p:nvSpPr>
        <p:spPr>
          <a:xfrm>
            <a:off x="685423" y="791144"/>
            <a:ext cx="7773156" cy="1470043"/>
          </a:xfrm>
        </p:spPr>
        <p:txBody>
          <a:bodyPr lIns="93789" tIns="81309" rIns="93789" bIns="46894"/>
          <a:lstStyle/>
          <a:p>
            <a:pPr>
              <a:lnSpc>
                <a:spcPct val="87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333399"/>
                </a:solidFill>
              </a:rPr>
              <a:t>Salvatore </a:t>
            </a:r>
            <a:r>
              <a:rPr lang="en-GB" sz="2800" b="1" dirty="0" smtClean="0">
                <a:solidFill>
                  <a:srgbClr val="333399"/>
                </a:solidFill>
              </a:rPr>
              <a:t>Fazio </a:t>
            </a:r>
            <a:br>
              <a:rPr lang="en-GB" sz="2800" b="1" dirty="0" smtClean="0">
                <a:solidFill>
                  <a:srgbClr val="333399"/>
                </a:solidFill>
              </a:rPr>
            </a:br>
            <a:r>
              <a:rPr lang="en-GB" sz="1600" b="1" i="1" dirty="0" smtClean="0">
                <a:solidFill>
                  <a:srgbClr val="333399"/>
                </a:solidFill>
              </a:rPr>
              <a:t>for the BNL EIC Science Task Force </a:t>
            </a:r>
            <a:r>
              <a:rPr lang="en-GB" sz="1900" b="1" dirty="0" smtClean="0">
                <a:solidFill>
                  <a:srgbClr val="333399"/>
                </a:solidFill>
              </a:rPr>
              <a:t/>
            </a:r>
            <a:br>
              <a:rPr lang="en-GB" sz="1900" b="1" dirty="0" smtClean="0">
                <a:solidFill>
                  <a:srgbClr val="333399"/>
                </a:solidFill>
              </a:rPr>
            </a:br>
            <a:endParaRPr lang="en-GB" sz="1900" b="1" dirty="0">
              <a:solidFill>
                <a:srgbClr val="333399"/>
              </a:solidFill>
            </a:endParaRPr>
          </a:p>
        </p:txBody>
      </p:sp>
      <p:pic>
        <p:nvPicPr>
          <p:cNvPr id="171" name="Picture 170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11"/>
              <a:stretch>
                <a:fillRect/>
              </a:stretch>
            </p:blipFill>
          </mc:Choice>
          <mc:Fallback xmlns:ma="http://schemas.microsoft.com/office/mac/drawingml/2008/main" xmlns=""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>
            <p:blipFill>
              <a:blip r:embed="rId12"/>
              <a:stretch>
                <a:fillRect/>
              </a:stretch>
            </p:blipFill>
          </mc:Fallback>
        </mc:AlternateContent>
        <p:spPr>
          <a:xfrm>
            <a:off x="7793903" y="4372559"/>
            <a:ext cx="1210185" cy="1153310"/>
          </a:xfrm>
          <a:prstGeom prst="rect">
            <a:avLst/>
          </a:prstGeom>
        </p:spPr>
      </p:pic>
      <p:pic>
        <p:nvPicPr>
          <p:cNvPr id="172" name="Picture 171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13"/>
              <a:stretch>
                <a:fillRect/>
              </a:stretch>
            </p:blipFill>
          </mc:Choice>
          <mc:Fallback xmlns:ma="http://schemas.microsoft.com/office/mac/drawingml/2008/main" xmlns=""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>
            <p:blipFill>
              <a:blip r:embed="rId14"/>
              <a:stretch>
                <a:fillRect/>
              </a:stretch>
            </p:blipFill>
          </mc:Fallback>
        </mc:AlternateContent>
        <p:spPr>
          <a:xfrm flipH="1">
            <a:off x="6364311" y="4390549"/>
            <a:ext cx="1296098" cy="124963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Bild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438" y="1295618"/>
            <a:ext cx="5066323" cy="4747034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7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35806" y="2759626"/>
            <a:ext cx="35081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 </a:t>
            </a:r>
            <a:r>
              <a:rPr lang="en-US" b="1" dirty="0" smtClean="0"/>
              <a:t>plots includes </a:t>
            </a:r>
            <a:r>
              <a:rPr lang="en-US" b="1" dirty="0" smtClean="0">
                <a:solidFill>
                  <a:srgbClr val="FF0000"/>
                </a:solidFill>
              </a:rPr>
              <a:t>only low electron-beam energies </a:t>
            </a:r>
            <a:r>
              <a:rPr lang="en-US" b="1" dirty="0" err="1" smtClean="0">
                <a:solidFill>
                  <a:srgbClr val="FF0000"/>
                </a:solidFill>
                <a:sym typeface="Wingdings"/>
              </a:rPr>
              <a:t></a:t>
            </a:r>
            <a:r>
              <a:rPr lang="en-US" b="1" dirty="0" smtClean="0">
                <a:solidFill>
                  <a:srgbClr val="FF0000"/>
                </a:solidFill>
                <a:sym typeface="Wingdings"/>
              </a:rPr>
              <a:t> </a:t>
            </a:r>
            <a:r>
              <a:rPr lang="en-US" dirty="0" smtClean="0"/>
              <a:t>can be pushed to </a:t>
            </a:r>
            <a:r>
              <a:rPr lang="en-US" dirty="0" err="1" smtClean="0"/>
              <a:t>x</a:t>
            </a:r>
            <a:r>
              <a:rPr lang="en-US" dirty="0" smtClean="0"/>
              <a:t>=10</a:t>
            </a:r>
            <a:r>
              <a:rPr lang="en-US" baseline="30000" dirty="0" smtClean="0"/>
              <a:t>-4  </a:t>
            </a:r>
            <a:r>
              <a:rPr lang="en-US" dirty="0" smtClean="0"/>
              <a:t>with 20 </a:t>
            </a:r>
            <a:r>
              <a:rPr lang="en-US" dirty="0" err="1" smtClean="0"/>
              <a:t>x</a:t>
            </a:r>
            <a:r>
              <a:rPr lang="en-US" dirty="0" smtClean="0"/>
              <a:t> 250 </a:t>
            </a:r>
            <a:r>
              <a:rPr lang="en-US" dirty="0" err="1" smtClean="0"/>
              <a:t>GeV</a:t>
            </a:r>
            <a:r>
              <a:rPr lang="en-US" dirty="0" smtClean="0"/>
              <a:t> data </a:t>
            </a:r>
          </a:p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4479667" y="3244334"/>
            <a:ext cx="184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4479667" y="3244334"/>
            <a:ext cx="184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5476467" y="4080301"/>
            <a:ext cx="366753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6688" indent="-166688">
              <a:buFont typeface="Arial"/>
              <a:buChar char="•"/>
            </a:pPr>
            <a:r>
              <a:rPr lang="en-US" b="1" dirty="0" smtClean="0">
                <a:solidFill>
                  <a:srgbClr val="FF0000"/>
                </a:solidFill>
              </a:rPr>
              <a:t>(SI)DIS @ </a:t>
            </a:r>
            <a:r>
              <a:rPr lang="en-US" b="1" dirty="0" err="1" smtClean="0">
                <a:solidFill>
                  <a:srgbClr val="FF0000"/>
                </a:solidFill>
              </a:rPr>
              <a:t>eRHIC</a:t>
            </a:r>
            <a:r>
              <a:rPr lang="en-US" b="1" dirty="0" smtClean="0">
                <a:solidFill>
                  <a:srgbClr val="FF0000"/>
                </a:solidFill>
              </a:rPr>
              <a:t> limited by   </a:t>
            </a:r>
            <a:r>
              <a:rPr lang="en-US" b="1" dirty="0" err="1" smtClean="0">
                <a:solidFill>
                  <a:srgbClr val="FF0000"/>
                </a:solidFill>
              </a:rPr>
              <a:t>systematics</a:t>
            </a:r>
            <a:r>
              <a:rPr lang="en-US" b="1" dirty="0" smtClean="0">
                <a:solidFill>
                  <a:srgbClr val="FF0000"/>
                </a:solidFill>
              </a:rPr>
              <a:t>   </a:t>
            </a:r>
          </a:p>
          <a:p>
            <a:pPr marL="623888" lvl="1" indent="-166688">
              <a:buSzPct val="80000"/>
              <a:buFont typeface="Wingdings" charset="2"/>
              <a:buChar char="Ø"/>
            </a:pPr>
            <a:r>
              <a:rPr lang="en-US" b="1" dirty="0" smtClean="0"/>
              <a:t>rel. </a:t>
            </a:r>
            <a:r>
              <a:rPr lang="en-US" b="1" dirty="0" err="1" smtClean="0"/>
              <a:t>lumi</a:t>
            </a:r>
            <a:r>
              <a:rPr lang="en-US" b="1" dirty="0" smtClean="0"/>
              <a:t>, </a:t>
            </a:r>
            <a:r>
              <a:rPr lang="en-US" b="1" dirty="0" err="1" smtClean="0"/>
              <a:t>polarimetry</a:t>
            </a:r>
            <a:r>
              <a:rPr lang="en-US" b="1" dirty="0" smtClean="0"/>
              <a:t>,   detector performance need to be well under control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5476467" y="5546320"/>
            <a:ext cx="36675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6688" indent="-166688">
              <a:buFont typeface="Arial"/>
              <a:buChar char="•"/>
            </a:pPr>
            <a:r>
              <a:rPr lang="en-US" b="1" dirty="0" smtClean="0">
                <a:solidFill>
                  <a:srgbClr val="FF0000"/>
                </a:solidFill>
              </a:rPr>
              <a:t>QED </a:t>
            </a:r>
            <a:r>
              <a:rPr lang="en-US" b="1" dirty="0" err="1" smtClean="0">
                <a:solidFill>
                  <a:srgbClr val="FF0000"/>
                </a:solidFill>
              </a:rPr>
              <a:t>radiative</a:t>
            </a:r>
            <a:r>
              <a:rPr lang="en-US" b="1" dirty="0" smtClean="0">
                <a:solidFill>
                  <a:srgbClr val="FF0000"/>
                </a:solidFill>
              </a:rPr>
              <a:t> corrections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635806" y="3710969"/>
            <a:ext cx="18622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etector</a:t>
            </a:r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 issues:</a:t>
            </a:r>
            <a:endParaRPr lang="en-US" b="1" dirty="0">
              <a:solidFill>
                <a:srgbClr val="0000FF"/>
              </a:solidFill>
              <a:latin typeface="Comic Sans MS"/>
              <a:cs typeface="Comic Sans MS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Proton’s </a:t>
            </a:r>
            <a:r>
              <a:rPr lang="en-GB" sz="2900" b="1" dirty="0" err="1" smtClean="0">
                <a:solidFill>
                  <a:srgbClr val="FF0000"/>
                </a:solidFill>
                <a:latin typeface="+mj-lt"/>
              </a:rPr>
              <a:t>helicity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 structure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4073" y="646996"/>
            <a:ext cx="68670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DIS scaling violations mainly determine </a:t>
            </a:r>
            <a:r>
              <a:rPr lang="en-US" b="1" dirty="0" err="1" smtClean="0"/>
              <a:t>Δg</a:t>
            </a:r>
            <a:r>
              <a:rPr lang="en-US" b="1" dirty="0" smtClean="0"/>
              <a:t> at small </a:t>
            </a:r>
            <a:r>
              <a:rPr lang="en-US" b="1" dirty="0" err="1" smtClean="0"/>
              <a:t>x</a:t>
            </a:r>
            <a:r>
              <a:rPr lang="en-US" b="1" dirty="0" smtClean="0"/>
              <a:t>  </a:t>
            </a:r>
            <a:r>
              <a:rPr lang="en-US" sz="1400" dirty="0" smtClean="0"/>
              <a:t> </a:t>
            </a:r>
          </a:p>
          <a:p>
            <a:r>
              <a:rPr lang="en-US" b="1" dirty="0" smtClean="0"/>
              <a:t>furthermore SIDIS data provide detailed </a:t>
            </a:r>
            <a:r>
              <a:rPr lang="en-US" b="1" dirty="0" smtClean="0">
                <a:solidFill>
                  <a:srgbClr val="0000FF"/>
                </a:solidFill>
              </a:rPr>
              <a:t>flavor separation of sea quark </a:t>
            </a:r>
            <a:endParaRPr lang="en-US" dirty="0">
              <a:solidFill>
                <a:srgbClr val="0000FF"/>
              </a:solidFill>
            </a:endParaRPr>
          </a:p>
        </p:txBody>
      </p:sp>
      <p:grpSp>
        <p:nvGrpSpPr>
          <p:cNvPr id="20" name="Gruppierung 20"/>
          <p:cNvGrpSpPr/>
          <p:nvPr/>
        </p:nvGrpSpPr>
        <p:grpSpPr>
          <a:xfrm>
            <a:off x="3272362" y="3697856"/>
            <a:ext cx="1834589" cy="1634311"/>
            <a:chOff x="3323162" y="4193156"/>
            <a:chExt cx="1834589" cy="1634311"/>
          </a:xfrm>
        </p:grpSpPr>
        <p:sp>
          <p:nvSpPr>
            <p:cNvPr id="21" name="Textfeld 9"/>
            <p:cNvSpPr txBox="1"/>
            <p:nvPr/>
          </p:nvSpPr>
          <p:spPr>
            <a:xfrm>
              <a:off x="3336394" y="4193156"/>
              <a:ext cx="18213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0000FF"/>
                  </a:solidFill>
                </a:rPr>
                <a:t>dramatic reduction </a:t>
              </a:r>
            </a:p>
            <a:p>
              <a:r>
                <a:rPr lang="en-US" sz="1400" b="1" dirty="0" smtClean="0">
                  <a:solidFill>
                    <a:srgbClr val="0000FF"/>
                  </a:solidFill>
                </a:rPr>
                <a:t>of uncertainties:</a:t>
              </a:r>
              <a:endParaRPr lang="en-US" sz="1400" b="1" dirty="0">
                <a:solidFill>
                  <a:srgbClr val="0000FF"/>
                </a:solidFill>
              </a:endParaRPr>
            </a:p>
          </p:txBody>
        </p:sp>
        <p:cxnSp>
          <p:nvCxnSpPr>
            <p:cNvPr id="22" name="Gerade Verbindung mit Pfeil 13"/>
            <p:cNvCxnSpPr/>
            <p:nvPr/>
          </p:nvCxnSpPr>
          <p:spPr>
            <a:xfrm>
              <a:off x="3323162" y="4413250"/>
              <a:ext cx="13228" cy="819116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 Verbindung mit Pfeil 15"/>
            <p:cNvCxnSpPr/>
            <p:nvPr/>
          </p:nvCxnSpPr>
          <p:spPr>
            <a:xfrm rot="16200000" flipV="1">
              <a:off x="3091590" y="5582666"/>
              <a:ext cx="489600" cy="1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Rectangle 24"/>
          <p:cNvSpPr>
            <a:spLocks/>
          </p:cNvSpPr>
          <p:nvPr/>
        </p:nvSpPr>
        <p:spPr bwMode="auto">
          <a:xfrm>
            <a:off x="5597144" y="1473200"/>
            <a:ext cx="3321422" cy="1077218"/>
          </a:xfrm>
          <a:prstGeom prst="rect">
            <a:avLst/>
          </a:prstGeom>
          <a:solidFill>
            <a:srgbClr val="FFF7CB"/>
          </a:solidFill>
          <a:ln w="25400" cap="flat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8100" tIns="38100" rIns="38100" bIns="38100">
            <a:spAutoFit/>
          </a:bodyPr>
          <a:lstStyle/>
          <a:p>
            <a:pPr algn="ctr">
              <a:spcBef>
                <a:spcPts val="200"/>
              </a:spcBef>
            </a:pPr>
            <a:r>
              <a:rPr lang="en-US" sz="1600" dirty="0">
                <a:solidFill>
                  <a:schemeClr val="tx1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yet, small x behavior completely </a:t>
            </a:r>
            <a:endParaRPr lang="en-US" sz="1600" dirty="0" smtClean="0">
              <a:solidFill>
                <a:schemeClr val="tx1"/>
              </a:solidFill>
              <a:latin typeface="Comic Sans MS"/>
              <a:ea typeface="ＭＳ Ｐゴシック" charset="0"/>
              <a:cs typeface="Comic Sans MS"/>
              <a:sym typeface="Corbel Bold" charset="0"/>
            </a:endParaRPr>
          </a:p>
          <a:p>
            <a:pPr algn="ctr">
              <a:spcBef>
                <a:spcPts val="200"/>
              </a:spcBef>
            </a:pPr>
            <a:r>
              <a:rPr lang="en-US" sz="1600" dirty="0" smtClean="0">
                <a:solidFill>
                  <a:schemeClr val="tx1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unconstrained  </a:t>
            </a:r>
            <a:endParaRPr lang="en-US" sz="1800" dirty="0">
              <a:solidFill>
                <a:schemeClr val="tx1"/>
              </a:solidFill>
              <a:latin typeface="Comic Sans MS"/>
              <a:ea typeface="ＭＳ Ｐゴシック" charset="0"/>
              <a:cs typeface="Comic Sans MS"/>
              <a:sym typeface="Corbel" charset="0"/>
            </a:endParaRPr>
          </a:p>
          <a:p>
            <a:pPr algn="ctr">
              <a:spcBef>
                <a:spcPts val="200"/>
              </a:spcBef>
            </a:pPr>
            <a:r>
              <a:rPr lang="en-US" sz="1400" dirty="0" smtClean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Wingdings"/>
              </a:rPr>
              <a:t> </a:t>
            </a:r>
            <a:r>
              <a:rPr lang="en-US" sz="1400" dirty="0" smtClean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determines </a:t>
            </a:r>
            <a:r>
              <a:rPr lang="en-US" sz="1400" dirty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x-</a:t>
            </a:r>
            <a:r>
              <a:rPr lang="en-US" sz="1400" dirty="0" smtClean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integral,</a:t>
            </a:r>
          </a:p>
          <a:p>
            <a:pPr algn="ctr">
              <a:spcBef>
                <a:spcPts val="200"/>
              </a:spcBef>
            </a:pPr>
            <a:r>
              <a:rPr lang="en-US" sz="1400" dirty="0" smtClean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which </a:t>
            </a:r>
            <a:r>
              <a:rPr lang="en-US" sz="1400" dirty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enters proton spin </a:t>
            </a:r>
            <a:r>
              <a:rPr lang="en-US" sz="1400" dirty="0" smtClean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sum</a:t>
            </a:r>
            <a:endParaRPr lang="en-US" sz="1400" dirty="0">
              <a:solidFill>
                <a:srgbClr val="343434"/>
              </a:solidFill>
              <a:latin typeface="Comic Sans MS"/>
              <a:ea typeface="ＭＳ Ｐゴシック" charset="0"/>
              <a:cs typeface="Comic Sans MS"/>
              <a:sym typeface="Corbel Bold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Bild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11519" r="10481"/>
          <a:stretch/>
        </p:blipFill>
        <p:spPr>
          <a:xfrm>
            <a:off x="329410" y="1735815"/>
            <a:ext cx="4426304" cy="4374958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1470772"/>
            <a:ext cx="53467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solidFill>
                  <a:srgbClr val="0000FF"/>
                </a:solidFill>
              </a:rPr>
              <a:t> </a:t>
            </a:r>
            <a:r>
              <a:rPr lang="en-US" sz="2000" b="1" dirty="0" smtClean="0">
                <a:solidFill>
                  <a:srgbClr val="0000FF"/>
                </a:solidFill>
              </a:rPr>
              <a:t>combined correlated uncertainties for </a:t>
            </a:r>
            <a:r>
              <a:rPr lang="en-US" sz="2000" b="1" dirty="0" err="1" smtClean="0">
                <a:solidFill>
                  <a:srgbClr val="0000FF"/>
                </a:solidFill>
              </a:rPr>
              <a:t>ΔΣ</a:t>
            </a:r>
            <a:r>
              <a:rPr lang="en-US" sz="2000" b="1" dirty="0" smtClean="0">
                <a:solidFill>
                  <a:srgbClr val="0000FF"/>
                </a:solidFill>
              </a:rPr>
              <a:t> and </a:t>
            </a:r>
            <a:r>
              <a:rPr lang="en-US" sz="2000" b="1" dirty="0" err="1" smtClean="0">
                <a:solidFill>
                  <a:srgbClr val="0000FF"/>
                </a:solidFill>
              </a:rPr>
              <a:t>Δg</a:t>
            </a:r>
            <a:r>
              <a:rPr lang="en-US" sz="2000" b="1" dirty="0" smtClean="0">
                <a:solidFill>
                  <a:srgbClr val="0000FF"/>
                </a:solidFill>
              </a:rPr>
              <a:t> </a:t>
            </a:r>
            <a:endParaRPr lang="en-US" sz="2000" dirty="0">
              <a:solidFill>
                <a:srgbClr val="0000FF"/>
              </a:solidFill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The spin sum rule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9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6" name="Group 25"/>
          <p:cNvGrpSpPr/>
          <p:nvPr/>
        </p:nvGrpSpPr>
        <p:grpSpPr>
          <a:xfrm>
            <a:off x="2349500" y="2561357"/>
            <a:ext cx="4815099" cy="842562"/>
            <a:chOff x="2946400" y="2167657"/>
            <a:chExt cx="4815099" cy="842562"/>
          </a:xfrm>
        </p:grpSpPr>
        <p:cxnSp>
          <p:nvCxnSpPr>
            <p:cNvPr id="11" name="Straight Arrow Connector 10"/>
            <p:cNvCxnSpPr>
              <a:endCxn id="12" idx="1"/>
            </p:cNvCxnSpPr>
            <p:nvPr/>
          </p:nvCxnSpPr>
          <p:spPr>
            <a:xfrm flipV="1">
              <a:off x="2946400" y="2490823"/>
              <a:ext cx="2156649" cy="51939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5103049" y="2167657"/>
              <a:ext cx="265845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FF0000"/>
                  </a:solidFill>
                </a:rPr>
                <a:t>With </a:t>
              </a:r>
              <a:r>
                <a:rPr lang="en-US" b="1" dirty="0" err="1" smtClean="0">
                  <a:solidFill>
                    <a:srgbClr val="FF0000"/>
                  </a:solidFill>
                </a:rPr>
                <a:t>eRHIC</a:t>
              </a:r>
              <a:r>
                <a:rPr lang="en-US" b="1" dirty="0" smtClean="0">
                  <a:solidFill>
                    <a:srgbClr val="FF0000"/>
                  </a:solidFill>
                </a:rPr>
                <a:t> data </a:t>
              </a:r>
            </a:p>
            <a:p>
              <a:pPr algn="ctr"/>
              <a:r>
                <a:rPr lang="en-US" b="1" dirty="0" smtClean="0">
                  <a:solidFill>
                    <a:srgbClr val="FF0000"/>
                  </a:solidFill>
                </a:rPr>
                <a:t>(stat. error as low as ~5%)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651500" y="3254344"/>
            <a:ext cx="3185068" cy="2890599"/>
            <a:chOff x="5092295" y="2821978"/>
            <a:chExt cx="3793198" cy="3336279"/>
          </a:xfrm>
        </p:grpSpPr>
        <p:grpSp>
          <p:nvGrpSpPr>
            <p:cNvPr id="16" name="Group 20"/>
            <p:cNvGrpSpPr>
              <a:grpSpLocks/>
            </p:cNvGrpSpPr>
            <p:nvPr/>
          </p:nvGrpSpPr>
          <p:grpSpPr bwMode="auto">
            <a:xfrm>
              <a:off x="5638459" y="2821978"/>
              <a:ext cx="2910653" cy="2491036"/>
              <a:chOff x="1680" y="1103"/>
              <a:chExt cx="2626" cy="2149"/>
            </a:xfrm>
          </p:grpSpPr>
          <p:pic>
            <p:nvPicPr>
              <p:cNvPr id="17" name="Picture 21" descr="nucleonpuzzle"/>
              <p:cNvPicPr>
                <a:picLocks noChangeAspect="1" noChangeArrowheads="1"/>
              </p:cNvPicPr>
              <p:nvPr/>
            </p:nvPicPr>
            <mc:AlternateContent>
              <mc:Choice xmlns:ma="http://schemas.microsoft.com/office/mac/drawingml/2008/main" Requires="ma">
                <p:blipFill>
                  <a:blip r:embed="rId4"/>
                  <a:stretch>
                    <a:fillRect/>
                  </a:stretch>
                </p:blipFill>
              </mc:Choice>
              <mc:Fallback>
                <p:blipFill>
                  <a:blip r:embed="rId5"/>
                  <a:stretch>
                    <a:fillRect/>
                  </a:stretch>
                </p:blipFill>
              </mc:Fallback>
            </mc:AlternateContent>
            <p:spPr bwMode="auto">
              <a:xfrm>
                <a:off x="1680" y="1103"/>
                <a:ext cx="2401" cy="2149"/>
              </a:xfrm>
              <a:prstGeom prst="rect">
                <a:avLst/>
              </a:prstGeom>
              <a:noFill/>
            </p:spPr>
          </p:pic>
          <p:sp>
            <p:nvSpPr>
              <p:cNvPr id="18" name="Text Box 22"/>
              <p:cNvSpPr txBox="1">
                <a:spLocks noChangeArrowheads="1"/>
              </p:cNvSpPr>
              <p:nvPr/>
            </p:nvSpPr>
            <p:spPr bwMode="auto">
              <a:xfrm>
                <a:off x="2005" y="1476"/>
                <a:ext cx="658" cy="3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 b="1" dirty="0" err="1" smtClean="0"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Symbol" charset="2"/>
                  </a:rPr>
                  <a:t>S</a:t>
                </a:r>
                <a:r>
                  <a:rPr lang="en-US" sz="1600" b="1" baseline="-25000" dirty="0" err="1" smtClean="0"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+mj-lt"/>
                  </a:rPr>
                  <a:t>q</a:t>
                </a:r>
                <a:r>
                  <a:rPr lang="en-US" sz="1600" b="1" dirty="0" err="1" smtClean="0"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Symbol" charset="2"/>
                  </a:rPr>
                  <a:t>D</a:t>
                </a:r>
                <a:r>
                  <a:rPr lang="en-US" sz="1600" b="1" dirty="0" err="1" smtClean="0">
                    <a:effectLst>
                      <a:outerShdw blurRad="38100" dist="38100" dir="2700000" algn="tl">
                        <a:srgbClr val="DDDDDD"/>
                      </a:outerShdw>
                    </a:effectLst>
                  </a:rPr>
                  <a:t>q</a:t>
                </a:r>
                <a:endParaRPr lang="en-GB" sz="1600" b="1" dirty="0">
                  <a:effectLst>
                    <a:outerShdw blurRad="38100" dist="38100" dir="2700000" algn="tl">
                      <a:srgbClr val="DDDDDD"/>
                    </a:outerShdw>
                  </a:effectLst>
                </a:endParaRPr>
              </a:p>
            </p:txBody>
          </p:sp>
          <p:sp>
            <p:nvSpPr>
              <p:cNvPr id="19" name="Text Box 23"/>
              <p:cNvSpPr txBox="1">
                <a:spLocks noChangeArrowheads="1"/>
              </p:cNvSpPr>
              <p:nvPr/>
            </p:nvSpPr>
            <p:spPr bwMode="auto">
              <a:xfrm>
                <a:off x="2465" y="2657"/>
                <a:ext cx="594" cy="3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Symbol" charset="2"/>
                  </a:rPr>
                  <a:t>D</a:t>
                </a:r>
                <a:r>
                  <a:rPr lang="en-US" sz="160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</a:rPr>
                  <a:t>G</a:t>
                </a:r>
                <a:endParaRPr lang="en-GB" sz="16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endParaRPr>
              </a:p>
            </p:txBody>
          </p:sp>
          <p:sp>
            <p:nvSpPr>
              <p:cNvPr id="20" name="Text Box 24"/>
              <p:cNvSpPr txBox="1">
                <a:spLocks noChangeArrowheads="1"/>
              </p:cNvSpPr>
              <p:nvPr/>
            </p:nvSpPr>
            <p:spPr bwMode="auto">
              <a:xfrm>
                <a:off x="3059" y="1364"/>
                <a:ext cx="359" cy="3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 b="1" dirty="0" err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</a:rPr>
                  <a:t>L</a:t>
                </a:r>
                <a:r>
                  <a:rPr lang="en-US" sz="1600" b="1" baseline="-25000" dirty="0" err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</a:rPr>
                  <a:t>g</a:t>
                </a:r>
                <a:endParaRPr lang="en-GB" sz="1600" b="1" baseline="-250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endParaRPr>
              </a:p>
            </p:txBody>
          </p:sp>
          <p:sp>
            <p:nvSpPr>
              <p:cNvPr id="21" name="Text Box 25"/>
              <p:cNvSpPr txBox="1">
                <a:spLocks noChangeArrowheads="1"/>
              </p:cNvSpPr>
              <p:nvPr/>
            </p:nvSpPr>
            <p:spPr bwMode="auto">
              <a:xfrm>
                <a:off x="1754" y="2109"/>
                <a:ext cx="602" cy="3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 b="1" dirty="0" err="1" smtClean="0"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Symbol" charset="2"/>
                    <a:cs typeface="Symbol" charset="2"/>
                  </a:rPr>
                  <a:t>S</a:t>
                </a:r>
                <a:r>
                  <a:rPr lang="en-US" sz="1600" b="1" baseline="-25000" dirty="0" err="1" smtClean="0">
                    <a:effectLst>
                      <a:outerShdw blurRad="38100" dist="38100" dir="2700000" algn="tl">
                        <a:srgbClr val="DDDDDD"/>
                      </a:outerShdw>
                    </a:effectLst>
                  </a:rPr>
                  <a:t>q</a:t>
                </a:r>
                <a:r>
                  <a:rPr lang="en-US" sz="1600" b="1" dirty="0" err="1" smtClean="0">
                    <a:effectLst>
                      <a:outerShdw blurRad="38100" dist="38100" dir="2700000" algn="tl">
                        <a:srgbClr val="DDDDDD"/>
                      </a:outerShdw>
                    </a:effectLst>
                  </a:rPr>
                  <a:t>L</a:t>
                </a:r>
                <a:r>
                  <a:rPr lang="en-US" sz="1600" b="1" baseline="-25000" dirty="0" err="1" smtClean="0">
                    <a:effectLst>
                      <a:outerShdw blurRad="38100" dist="38100" dir="2700000" algn="tl">
                        <a:srgbClr val="DDDDDD"/>
                      </a:outerShdw>
                    </a:effectLst>
                  </a:rPr>
                  <a:t>q</a:t>
                </a:r>
                <a:endParaRPr lang="en-GB" sz="1600" b="1" baseline="-25000" dirty="0">
                  <a:effectLst>
                    <a:outerShdw blurRad="38100" dist="38100" dir="2700000" algn="tl">
                      <a:srgbClr val="DDDDDD"/>
                    </a:outerShdw>
                  </a:effectLst>
                </a:endParaRPr>
              </a:p>
            </p:txBody>
          </p:sp>
          <p:sp>
            <p:nvSpPr>
              <p:cNvPr id="22" name="Text Box 26"/>
              <p:cNvSpPr txBox="1">
                <a:spLocks noChangeArrowheads="1"/>
              </p:cNvSpPr>
              <p:nvPr/>
            </p:nvSpPr>
            <p:spPr bwMode="auto">
              <a:xfrm>
                <a:off x="3675" y="2200"/>
                <a:ext cx="631" cy="3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 b="1" dirty="0" err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Symbol" charset="2"/>
                  </a:rPr>
                  <a:t>d</a:t>
                </a:r>
                <a:r>
                  <a:rPr lang="en-US" sz="1600" b="1" dirty="0" err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</a:rPr>
                  <a:t>q</a:t>
                </a:r>
                <a:endParaRPr lang="en-GB" sz="16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endParaRPr>
              </a:p>
            </p:txBody>
          </p:sp>
          <p:graphicFrame>
            <p:nvGraphicFramePr>
              <p:cNvPr id="23" name="Object 27"/>
              <p:cNvGraphicFramePr>
                <a:graphicFrameLocks noChangeAspect="1"/>
              </p:cNvGraphicFramePr>
              <p:nvPr/>
            </p:nvGraphicFramePr>
            <p:xfrm>
              <a:off x="3409" y="2453"/>
              <a:ext cx="264" cy="272"/>
            </p:xfrm>
            <a:graphic>
              <a:graphicData uri="http://schemas.openxmlformats.org/presentationml/2006/ole">
                <p:oleObj spid="_x0000_s311298" name="Equation" r:id="rId6" imgW="419040" imgH="431640" progId="">
                  <p:embed/>
                </p:oleObj>
              </a:graphicData>
            </a:graphic>
          </p:graphicFrame>
        </p:grpSp>
        <p:sp>
          <p:nvSpPr>
            <p:cNvPr id="25" name="TextBox 24"/>
            <p:cNvSpPr txBox="1"/>
            <p:nvPr/>
          </p:nvSpPr>
          <p:spPr>
            <a:xfrm>
              <a:off x="5092295" y="5412273"/>
              <a:ext cx="3793198" cy="745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With an EIC we can complete the “spin puzzle” </a:t>
              </a:r>
              <a:endParaRPr lang="en-US" b="1" dirty="0">
                <a:solidFill>
                  <a:srgbClr val="0000FF"/>
                </a:solidFill>
                <a:latin typeface="Comic Sans MS"/>
                <a:cs typeface="Comic Sans MS"/>
              </a:endParaRPr>
            </a:p>
          </p:txBody>
        </p:sp>
      </p:grpSp>
      <p:graphicFrame>
        <p:nvGraphicFramePr>
          <p:cNvPr id="311301" name="Object 5"/>
          <p:cNvGraphicFramePr>
            <a:graphicFrameLocks noChangeAspect="1"/>
          </p:cNvGraphicFramePr>
          <p:nvPr/>
        </p:nvGraphicFramePr>
        <p:xfrm>
          <a:off x="1587500" y="749300"/>
          <a:ext cx="5981700" cy="850900"/>
        </p:xfrm>
        <a:graphic>
          <a:graphicData uri="http://schemas.openxmlformats.org/presentationml/2006/ole">
            <p:oleObj spid="_x0000_s311301" name="Equation" r:id="rId7" imgW="3708400" imgH="533400" progId="Equation.3">
              <p:embed/>
            </p:oleObj>
          </a:graphicData>
        </a:graphic>
      </p:graphicFrame>
      <p:sp>
        <p:nvSpPr>
          <p:cNvPr id="29" name="Oval 28"/>
          <p:cNvSpPr/>
          <p:nvPr/>
        </p:nvSpPr>
        <p:spPr bwMode="auto">
          <a:xfrm>
            <a:off x="6574468" y="890309"/>
            <a:ext cx="1133322" cy="566690"/>
          </a:xfrm>
          <a:prstGeom prst="ellipse">
            <a:avLst/>
          </a:prstGeom>
          <a:noFill/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5097" y="49160"/>
            <a:ext cx="9088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err="1" smtClean="0">
                <a:solidFill>
                  <a:srgbClr val="FF0000"/>
                </a:solidFill>
                <a:latin typeface="Handwriting - Dakota"/>
                <a:cs typeface="Handwriting - Dakota"/>
              </a:rPr>
              <a:t>eRHIC</a:t>
            </a:r>
            <a:r>
              <a:rPr lang="en-US" sz="2800" b="1" i="1" dirty="0" smtClean="0">
                <a:solidFill>
                  <a:srgbClr val="FF0000"/>
                </a:solidFill>
                <a:latin typeface="Handwriting - Dakota"/>
                <a:cs typeface="Handwriting - Dakota"/>
              </a:rPr>
              <a:t>: the Ultimate multi-dimension experience !</a:t>
            </a:r>
            <a:endParaRPr lang="en-US" sz="2800" b="1" i="1" dirty="0">
              <a:solidFill>
                <a:srgbClr val="FF0000"/>
              </a:solidFill>
              <a:latin typeface="Handwriting - Dakota"/>
              <a:cs typeface="Handwriting - Dakota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4653123" y="715951"/>
            <a:ext cx="4333665" cy="3821490"/>
            <a:chOff x="4653123" y="775251"/>
            <a:chExt cx="4333665" cy="3821490"/>
          </a:xfrm>
        </p:grpSpPr>
        <p:sp>
          <p:nvSpPr>
            <p:cNvPr id="8" name="Abgerundetes Rechteck 9"/>
            <p:cNvSpPr/>
            <p:nvPr/>
          </p:nvSpPr>
          <p:spPr>
            <a:xfrm>
              <a:off x="4653123" y="775251"/>
              <a:ext cx="4333665" cy="382149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Abgerundetes Rechteck 9"/>
            <p:cNvSpPr/>
            <p:nvPr/>
          </p:nvSpPr>
          <p:spPr>
            <a:xfrm>
              <a:off x="4653123" y="775251"/>
              <a:ext cx="4333665" cy="382149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feld 24"/>
            <p:cNvSpPr txBox="1"/>
            <p:nvPr/>
          </p:nvSpPr>
          <p:spPr>
            <a:xfrm>
              <a:off x="5192347" y="1797731"/>
              <a:ext cx="3596357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what is the spatial distribution of</a:t>
              </a:r>
            </a:p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quarks and gluons in nucleons/nuclei</a:t>
              </a:r>
            </a:p>
          </p:txBody>
        </p:sp>
        <p:pic>
          <p:nvPicPr>
            <p:cNvPr id="11" name="Bild 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82820" y="877221"/>
              <a:ext cx="1183405" cy="932380"/>
            </a:xfrm>
            <a:prstGeom prst="rect">
              <a:avLst/>
            </a:prstGeom>
          </p:spPr>
        </p:pic>
        <p:sp>
          <p:nvSpPr>
            <p:cNvPr id="12" name="Textfeld 26"/>
            <p:cNvSpPr txBox="1"/>
            <p:nvPr/>
          </p:nvSpPr>
          <p:spPr>
            <a:xfrm>
              <a:off x="5215056" y="1036928"/>
              <a:ext cx="19726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  <a:latin typeface="Comic Sans MS"/>
                  <a:cs typeface="Comic Sans MS"/>
                </a:rPr>
                <a:t>Proton imaging</a:t>
              </a:r>
              <a:endParaRPr lang="en-US" sz="2000" b="1" dirty="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grpSp>
          <p:nvGrpSpPr>
            <p:cNvPr id="13" name="Gruppierung 7"/>
            <p:cNvGrpSpPr/>
            <p:nvPr/>
          </p:nvGrpSpPr>
          <p:grpSpPr>
            <a:xfrm>
              <a:off x="4789101" y="1735367"/>
              <a:ext cx="670191" cy="524904"/>
              <a:chOff x="171450" y="2291391"/>
              <a:chExt cx="822748" cy="698500"/>
            </a:xfrm>
          </p:grpSpPr>
          <p:pic>
            <p:nvPicPr>
              <p:cNvPr id="14" name="Bild 2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15" name="Textfeld 29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grpSp>
          <p:nvGrpSpPr>
            <p:cNvPr id="16" name="Gruppierung 7"/>
            <p:cNvGrpSpPr/>
            <p:nvPr/>
          </p:nvGrpSpPr>
          <p:grpSpPr>
            <a:xfrm>
              <a:off x="4789101" y="2640421"/>
              <a:ext cx="670191" cy="524904"/>
              <a:chOff x="171450" y="2291391"/>
              <a:chExt cx="822748" cy="698500"/>
            </a:xfrm>
          </p:grpSpPr>
          <p:pic>
            <p:nvPicPr>
              <p:cNvPr id="17" name="Bild 3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18" name="Textfeld 32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19" name="Textfeld 33"/>
            <p:cNvSpPr txBox="1"/>
            <p:nvPr/>
          </p:nvSpPr>
          <p:spPr>
            <a:xfrm>
              <a:off x="5343183" y="3599006"/>
              <a:ext cx="2732639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possible window to</a:t>
              </a:r>
            </a:p>
            <a:p>
              <a:pPr algn="ctr"/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orbital angular momentum</a:t>
              </a:r>
              <a:endParaRPr lang="en-US" sz="1600" b="1" dirty="0">
                <a:solidFill>
                  <a:srgbClr val="FF0000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20" name="Textfeld 35"/>
            <p:cNvSpPr txBox="1"/>
            <p:nvPr/>
          </p:nvSpPr>
          <p:spPr>
            <a:xfrm>
              <a:off x="5192561" y="2679702"/>
              <a:ext cx="3535643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understand deep aspects of gauge</a:t>
              </a:r>
            </a:p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theories revealed by </a:t>
              </a:r>
              <a:r>
                <a:rPr lang="en-US" sz="1600" dirty="0" err="1" smtClean="0">
                  <a:latin typeface="Comic Sans MS"/>
                  <a:cs typeface="Comic Sans MS"/>
                </a:rPr>
                <a:t>k</a:t>
              </a:r>
              <a:r>
                <a:rPr lang="en-US" sz="1600" baseline="-25000" dirty="0" err="1" smtClean="0">
                  <a:latin typeface="Comic Sans MS"/>
                  <a:cs typeface="Comic Sans MS"/>
                </a:rPr>
                <a:t>T</a:t>
              </a:r>
              <a:r>
                <a:rPr lang="en-US" sz="1600" baseline="-25000" dirty="0" smtClean="0">
                  <a:latin typeface="Comic Sans MS"/>
                  <a:cs typeface="Comic Sans MS"/>
                </a:rPr>
                <a:t> </a:t>
              </a:r>
              <a:r>
                <a:rPr lang="en-US" sz="1600" dirty="0" smtClean="0">
                  <a:latin typeface="Comic Sans MS"/>
                  <a:cs typeface="Comic Sans MS"/>
                </a:rPr>
                <a:t>dep. </a:t>
              </a:r>
              <a:r>
                <a:rPr lang="en-US" sz="1600" dirty="0" err="1" smtClean="0">
                  <a:latin typeface="Comic Sans MS"/>
                  <a:cs typeface="Comic Sans MS"/>
                </a:rPr>
                <a:t>distr’n</a:t>
              </a:r>
              <a:endParaRPr lang="en-US" sz="1600" baseline="-25000" dirty="0" smtClean="0">
                <a:latin typeface="Comic Sans MS"/>
                <a:cs typeface="Comic Sans MS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749072" y="4520054"/>
            <a:ext cx="4776877" cy="1878816"/>
            <a:chOff x="247727" y="634974"/>
            <a:chExt cx="4776877" cy="1878816"/>
          </a:xfrm>
        </p:grpSpPr>
        <p:sp>
          <p:nvSpPr>
            <p:cNvPr id="23" name="Rounded Rectangle 22"/>
            <p:cNvSpPr/>
            <p:nvPr/>
          </p:nvSpPr>
          <p:spPr>
            <a:xfrm>
              <a:off x="304073" y="725112"/>
              <a:ext cx="4720531" cy="1788678"/>
            </a:xfrm>
            <a:prstGeom prst="roundRect">
              <a:avLst/>
            </a:prstGeom>
            <a:gradFill>
              <a:gsLst>
                <a:gs pos="0">
                  <a:schemeClr val="accent1">
                    <a:tint val="100000"/>
                    <a:shade val="100000"/>
                    <a:satMod val="130000"/>
                  </a:schemeClr>
                </a:gs>
                <a:gs pos="73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57200" y="634974"/>
              <a:ext cx="19519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Open questions:</a:t>
              </a:r>
              <a:endParaRPr lang="en-US" b="1" dirty="0">
                <a:solidFill>
                  <a:srgbClr val="0000FF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247727" y="976048"/>
              <a:ext cx="4572000" cy="14773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88925" indent="-288925">
                <a:buFont typeface="Wingdings" charset="2"/>
                <a:buChar char=""/>
              </a:pPr>
              <a:r>
                <a:rPr lang="en-US" b="1" dirty="0" err="1" smtClean="0"/>
                <a:t>PDFs</a:t>
              </a:r>
              <a:r>
                <a:rPr lang="en-US" b="1" dirty="0" smtClean="0"/>
                <a:t> do not resolve transverse coordinate or momentum space</a:t>
              </a:r>
            </a:p>
            <a:p>
              <a:pPr marL="288925" indent="-288925">
                <a:buFont typeface="Wingdings" charset="2"/>
                <a:buChar char=""/>
              </a:pPr>
              <a:r>
                <a:rPr lang="en-US" b="1" dirty="0" smtClean="0"/>
                <a:t>In a fast moving nucleon the longitudinal size squeezes like a `pizza’ but transverse size remains about 1 fm</a:t>
              </a:r>
              <a:endParaRPr lang="en-US" b="1" dirty="0"/>
            </a:p>
          </p:txBody>
        </p:sp>
      </p:grpSp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7773" y="4402346"/>
            <a:ext cx="1816100" cy="2044700"/>
          </a:xfrm>
          <a:prstGeom prst="rect">
            <a:avLst/>
          </a:prstGeom>
        </p:spPr>
      </p:pic>
      <p:pic>
        <p:nvPicPr>
          <p:cNvPr id="27" name="Picture 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1384" t="12114" r="17076" b="15417"/>
          <a:stretch>
            <a:fillRect/>
          </a:stretch>
        </p:blipFill>
        <p:spPr bwMode="auto">
          <a:xfrm>
            <a:off x="457200" y="1238347"/>
            <a:ext cx="3937000" cy="2442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12700" cap="flat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311036" y="2453871"/>
            <a:ext cx="8712200" cy="969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66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    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3D picture in momentum space                  3D picture in coordinate space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     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None/>
              <a:tabLst/>
              <a:defRPr/>
            </a:pPr>
            <a:r>
              <a:rPr lang="en-US" sz="1600" b="1" kern="0" dirty="0" smtClean="0">
                <a:latin typeface="Comic Sans MS" charset="0"/>
                <a:cs typeface="Comic Sans MS Bold"/>
              </a:rPr>
              <a:t>        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transverse momentum                         generalized </a:t>
            </a: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parton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 distributions       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None/>
              <a:tabLst/>
              <a:defRPr/>
            </a:pPr>
            <a:r>
              <a:rPr lang="en-US" sz="1600" b="1" kern="0" dirty="0" smtClean="0">
                <a:latin typeface="Comic Sans MS" charset="0"/>
                <a:cs typeface="Comic Sans MS Bold"/>
              </a:rPr>
              <a:t>       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dependent distributions                      </a:t>
            </a: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  <a:sym typeface="Wingdings" charset="2"/>
              </a:rPr>
              <a:t>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  <a:sym typeface="Wingdings" charset="2"/>
              </a:rPr>
              <a:t> exclusive reaction like DVCS</a:t>
            </a:r>
            <a:endParaRPr kumimoji="0" lang="en-US" sz="2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charset="0"/>
              <a:ea typeface="+mn-ea"/>
              <a:cs typeface="Comic Sans MS Bold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Char char="q"/>
              <a:tabLst/>
              <a:defRPr/>
            </a:pPr>
            <a:endParaRPr kumimoji="0" lang="en-US" sz="2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charset="0"/>
              <a:ea typeface="+mn-ea"/>
              <a:cs typeface="Comic Sans MS Bold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Char char="Ø"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charset="0"/>
              <a:ea typeface="+mn-ea"/>
              <a:cs typeface="Comic Sans MS Bold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1881" y="3289360"/>
            <a:ext cx="1521460" cy="37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789" y="3726240"/>
            <a:ext cx="3640138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5622925" y="6219825"/>
            <a:ext cx="1439863" cy="43180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4714247" y="3370352"/>
            <a:ext cx="3135494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Quarks</a:t>
            </a:r>
          </a:p>
          <a:p>
            <a:r>
              <a:rPr lang="en-US" sz="1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u</a:t>
            </a:r>
            <a:r>
              <a:rPr lang="en-US" sz="1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npolarised</a:t>
            </a:r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           </a:t>
            </a:r>
            <a:r>
              <a:rPr lang="en-US" sz="1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polarised</a:t>
            </a:r>
            <a:endParaRPr lang="it-IT" sz="1600" b="1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charset="0"/>
              <a:ea typeface="Comic Sans MS" charset="0"/>
              <a:cs typeface="Comic Sans MS" charset="0"/>
              <a:sym typeface="Wingdings" charset="2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8243" y="573088"/>
            <a:ext cx="1645920" cy="1253490"/>
          </a:xfrm>
          <a:prstGeom prst="rect">
            <a:avLst/>
          </a:prstGeom>
        </p:spPr>
      </p:pic>
      <p:sp>
        <p:nvSpPr>
          <p:cNvPr id="15" name="Down Arrow 14"/>
          <p:cNvSpPr/>
          <p:nvPr/>
        </p:nvSpPr>
        <p:spPr>
          <a:xfrm rot="3360000">
            <a:off x="2777549" y="1309826"/>
            <a:ext cx="427783" cy="1543961"/>
          </a:xfrm>
          <a:prstGeom prst="downArrow">
            <a:avLst/>
          </a:prstGeom>
          <a:gradFill>
            <a:gsLst>
              <a:gs pos="0">
                <a:srgbClr val="0000FF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0000FF"/>
            </a:solidFill>
          </a:ln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114300" prst="artDeco"/>
            <a:bevelB w="114300" prst="artDeco"/>
            <a:contourClr>
              <a:schemeClr val="accent1">
                <a:tint val="70000"/>
              </a:schemeClr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wn Arrow 15"/>
          <p:cNvSpPr/>
          <p:nvPr/>
        </p:nvSpPr>
        <p:spPr>
          <a:xfrm rot="18060000">
            <a:off x="5980528" y="1233580"/>
            <a:ext cx="390583" cy="1507725"/>
          </a:xfrm>
          <a:prstGeom prst="downArrow">
            <a:avLst/>
          </a:prstGeom>
          <a:gradFill>
            <a:gsLst>
              <a:gs pos="0">
                <a:srgbClr val="0000FF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0000FF"/>
            </a:solidFill>
          </a:ln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114300" prst="artDeco"/>
            <a:bevelB w="114300" prst="artDeco"/>
            <a:contourClr>
              <a:schemeClr val="accent1">
                <a:tint val="70000"/>
              </a:schemeClr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rcRect l="8471" t="4706" r="2824" b="4706"/>
          <a:stretch>
            <a:fillRect/>
          </a:stretch>
        </p:blipFill>
        <p:spPr>
          <a:xfrm>
            <a:off x="3897645" y="1927545"/>
            <a:ext cx="1436356" cy="880108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 rot="19560000">
            <a:off x="2453625" y="1637810"/>
            <a:ext cx="828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TMDs</a:t>
            </a:r>
            <a:endParaRPr lang="en-US" b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19" name="TextBox 18"/>
          <p:cNvSpPr txBox="1"/>
          <p:nvPr/>
        </p:nvSpPr>
        <p:spPr>
          <a:xfrm rot="1860000">
            <a:off x="5923839" y="1587112"/>
            <a:ext cx="743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GPDs</a:t>
            </a:r>
            <a:endParaRPr lang="en-US" b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42832" y="654734"/>
            <a:ext cx="23734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hangingPunct="0"/>
            <a:r>
              <a:rPr lang="en-US" b="1" dirty="0" smtClean="0">
                <a:latin typeface="Comic Sans MS"/>
                <a:cs typeface="Comic Sans MS"/>
              </a:rPr>
              <a:t>Wigner Distribution</a:t>
            </a:r>
          </a:p>
          <a:p>
            <a:pPr algn="ctr" eaLnBrk="0" hangingPunct="0"/>
            <a:r>
              <a:rPr lang="en-US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W(x,r,k</a:t>
            </a:r>
            <a:r>
              <a:rPr lang="en-US" b="1" baseline="-25000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lang="en-US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)</a:t>
            </a:r>
          </a:p>
        </p:txBody>
      </p:sp>
      <p:grpSp>
        <p:nvGrpSpPr>
          <p:cNvPr id="21" name="Group 20"/>
          <p:cNvGrpSpPr>
            <a:grpSpLocks noChangeAspect="1"/>
          </p:cNvGrpSpPr>
          <p:nvPr/>
        </p:nvGrpSpPr>
        <p:grpSpPr>
          <a:xfrm>
            <a:off x="4130461" y="3955833"/>
            <a:ext cx="4960620" cy="2108261"/>
            <a:chOff x="2044700" y="3828737"/>
            <a:chExt cx="7086600" cy="3011801"/>
          </a:xfrm>
        </p:grpSpPr>
        <p:pic>
          <p:nvPicPr>
            <p:cNvPr id="22" name="Picture 21" descr="plotGPD2D.eps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  </a:ext>
              </a:extLst>
            </a:blip>
            <a:srcRect t="21969" b="15787"/>
            <a:stretch/>
          </p:blipFill>
          <p:spPr>
            <a:xfrm>
              <a:off x="2044700" y="3828737"/>
              <a:ext cx="7086600" cy="3011801"/>
            </a:xfrm>
            <a:prstGeom prst="rect">
              <a:avLst/>
            </a:prstGeom>
            <a:solidFill>
              <a:schemeClr val="accent3">
                <a:lumMod val="85000"/>
              </a:schemeClr>
            </a:solidFill>
          </p:spPr>
        </p:pic>
        <p:cxnSp>
          <p:nvCxnSpPr>
            <p:cNvPr id="23" name="Straight Connector 22"/>
            <p:cNvCxnSpPr/>
            <p:nvPr/>
          </p:nvCxnSpPr>
          <p:spPr>
            <a:xfrm>
              <a:off x="2641600" y="5156200"/>
              <a:ext cx="504190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(2+1)-D imaging of the proton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6" name="Oval 25"/>
          <p:cNvSpPr/>
          <p:nvPr/>
        </p:nvSpPr>
        <p:spPr>
          <a:xfrm rot="1813402">
            <a:off x="5144168" y="1648328"/>
            <a:ext cx="2221411" cy="698500"/>
          </a:xfrm>
          <a:prstGeom prst="ellipse">
            <a:avLst/>
          </a:prstGeom>
          <a:solidFill>
            <a:schemeClr val="accent6">
              <a:lumMod val="60000"/>
              <a:lumOff val="40000"/>
              <a:alpha val="29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2" grpId="0"/>
      <p:bldP spid="15" grpId="0" animBg="1"/>
      <p:bldP spid="16" grpId="0" animBg="1"/>
      <p:bldP spid="18" grpId="0"/>
      <p:bldP spid="19" grpId="0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786927"/>
            <a:ext cx="9166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way to 3d imaging of the proton and the orbital angular momentum </a:t>
            </a:r>
            <a:r>
              <a:rPr lang="en-US" i="1" dirty="0" err="1" smtClean="0"/>
              <a:t>L</a:t>
            </a:r>
            <a:r>
              <a:rPr lang="en-US" i="1" baseline="-25000" dirty="0" err="1" smtClean="0"/>
              <a:t>q</a:t>
            </a:r>
            <a:r>
              <a:rPr lang="en-US" dirty="0" smtClean="0"/>
              <a:t> &amp; </a:t>
            </a:r>
            <a:r>
              <a:rPr lang="en-US" i="1" dirty="0" err="1" smtClean="0"/>
              <a:t>L</a:t>
            </a:r>
            <a:r>
              <a:rPr lang="en-US" i="1" baseline="-25000" dirty="0" err="1" smtClean="0"/>
              <a:t>g</a:t>
            </a:r>
            <a:endParaRPr lang="en-US" i="1" baseline="-25000" dirty="0"/>
          </a:p>
        </p:txBody>
      </p:sp>
      <p:grpSp>
        <p:nvGrpSpPr>
          <p:cNvPr id="7" name="Group 27"/>
          <p:cNvGrpSpPr/>
          <p:nvPr/>
        </p:nvGrpSpPr>
        <p:grpSpPr>
          <a:xfrm>
            <a:off x="244475" y="1344525"/>
            <a:ext cx="2514600" cy="3703638"/>
            <a:chOff x="3292475" y="1524000"/>
            <a:chExt cx="2514600" cy="3703638"/>
          </a:xfrm>
        </p:grpSpPr>
        <p:sp>
          <p:nvSpPr>
            <p:cNvPr id="8" name="Rectangle 14"/>
            <p:cNvSpPr>
              <a:spLocks noChangeArrowheads="1"/>
            </p:cNvSpPr>
            <p:nvPr/>
          </p:nvSpPr>
          <p:spPr bwMode="auto">
            <a:xfrm>
              <a:off x="3292475" y="1524000"/>
              <a:ext cx="2514600" cy="3703638"/>
            </a:xfrm>
            <a:prstGeom prst="rect">
              <a:avLst/>
            </a:prstGeom>
            <a:solidFill>
              <a:srgbClr val="F2FC24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w="114300" prst="artDeco"/>
              <a:bevelB w="114300" prst="artDeco"/>
            </a:sp3d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sz="2400" b="0" i="0">
                <a:solidFill>
                  <a:schemeClr val="tx1"/>
                </a:solidFill>
                <a:effectLst/>
              </a:endParaRPr>
            </a:p>
          </p:txBody>
        </p:sp>
        <p:pic>
          <p:nvPicPr>
            <p:cNvPr id="9" name="Picture 15" descr="fig02-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419475" y="1743075"/>
              <a:ext cx="2252663" cy="3267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Text Box 20"/>
          <p:cNvSpPr txBox="1">
            <a:spLocks noChangeArrowheads="1"/>
          </p:cNvSpPr>
          <p:nvPr/>
        </p:nvSpPr>
        <p:spPr bwMode="auto">
          <a:xfrm>
            <a:off x="0" y="5198975"/>
            <a:ext cx="295986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 b="1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GPDs: </a:t>
            </a:r>
          </a:p>
          <a:p>
            <a:pPr algn="ctr"/>
            <a:r>
              <a:rPr lang="en-US" sz="1600" b="1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Correlated </a:t>
            </a:r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quark momentum </a:t>
            </a:r>
          </a:p>
          <a:p>
            <a:pPr algn="ctr"/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and </a:t>
            </a:r>
            <a:r>
              <a:rPr lang="en-US" sz="16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helicity</a:t>
            </a:r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 distributions in </a:t>
            </a:r>
          </a:p>
          <a:p>
            <a:pPr algn="ctr"/>
            <a:r>
              <a:rPr lang="en-US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transverse </a:t>
            </a:r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space</a:t>
            </a:r>
            <a:endParaRPr lang="en-US" sz="1600" b="1" dirty="0">
              <a:solidFill>
                <a:srgbClr val="FF000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Comic Sans MS"/>
              <a:cs typeface="Comic Sans MS"/>
            </a:endParaRPr>
          </a:p>
        </p:txBody>
      </p:sp>
      <p:grpSp>
        <p:nvGrpSpPr>
          <p:cNvPr id="11" name="Group 19"/>
          <p:cNvGrpSpPr/>
          <p:nvPr/>
        </p:nvGrpSpPr>
        <p:grpSpPr>
          <a:xfrm>
            <a:off x="4018107" y="3935793"/>
            <a:ext cx="4697942" cy="2218112"/>
            <a:chOff x="1800225" y="3491443"/>
            <a:chExt cx="4697942" cy="2218112"/>
          </a:xfrm>
        </p:grpSpPr>
        <p:grpSp>
          <p:nvGrpSpPr>
            <p:cNvPr id="12" name="Group 25"/>
            <p:cNvGrpSpPr/>
            <p:nvPr/>
          </p:nvGrpSpPr>
          <p:grpSpPr>
            <a:xfrm>
              <a:off x="1800225" y="3491443"/>
              <a:ext cx="4697942" cy="2218112"/>
              <a:chOff x="178858" y="4405843"/>
              <a:chExt cx="4697942" cy="2218112"/>
            </a:xfrm>
          </p:grpSpPr>
          <p:sp>
            <p:nvSpPr>
              <p:cNvPr id="25" name="Rectangle 10"/>
              <p:cNvSpPr>
                <a:spLocks noChangeArrowheads="1"/>
              </p:cNvSpPr>
              <p:nvPr/>
            </p:nvSpPr>
            <p:spPr bwMode="auto">
              <a:xfrm>
                <a:off x="178858" y="4405843"/>
                <a:ext cx="4697942" cy="221811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>
                <a:glow rad="101600">
                  <a:schemeClr val="tx1">
                    <a:lumMod val="85000"/>
                    <a:alpha val="75000"/>
                  </a:schemeClr>
                </a:glow>
              </a:effectLst>
              <a:scene3d>
                <a:camera prst="orthographicFront"/>
                <a:lightRig rig="threePt" dir="t"/>
              </a:scene3d>
              <a:sp3d>
                <a:bevelT w="114300" prst="artDeco"/>
                <a:bevelB w="114300" prst="artDeco"/>
              </a:sp3d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graphicFrame>
            <p:nvGraphicFramePr>
              <p:cNvPr id="26" name="Object 11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163522772"/>
                  </p:ext>
                </p:extLst>
              </p:nvPr>
            </p:nvGraphicFramePr>
            <p:xfrm>
              <a:off x="415930" y="5664331"/>
              <a:ext cx="4292600" cy="787400"/>
            </p:xfrm>
            <a:graphic>
              <a:graphicData uri="http://schemas.openxmlformats.org/presentationml/2006/ole">
                <p:oleObj spid="_x0000_s439298" name="Equation" r:id="rId4" imgW="4292600" imgH="787400" progId="">
                  <p:embed/>
                </p:oleObj>
              </a:graphicData>
            </a:graphic>
          </p:graphicFrame>
          <p:graphicFrame>
            <p:nvGraphicFramePr>
              <p:cNvPr id="28" name="Object 12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041938719"/>
                  </p:ext>
                </p:extLst>
              </p:nvPr>
            </p:nvGraphicFramePr>
            <p:xfrm>
              <a:off x="468313" y="4929879"/>
              <a:ext cx="4064000" cy="863600"/>
            </p:xfrm>
            <a:graphic>
              <a:graphicData uri="http://schemas.openxmlformats.org/presentationml/2006/ole">
                <p:oleObj spid="_x0000_s439299" name="Equation" r:id="rId5" imgW="4064000" imgH="863600" progId="">
                  <p:embed/>
                </p:oleObj>
              </a:graphicData>
            </a:graphic>
          </p:graphicFrame>
        </p:grpSp>
        <p:sp>
          <p:nvSpPr>
            <p:cNvPr id="22" name="TextBox 21"/>
            <p:cNvSpPr txBox="1"/>
            <p:nvPr/>
          </p:nvSpPr>
          <p:spPr>
            <a:xfrm>
              <a:off x="1821252" y="3532526"/>
              <a:ext cx="27515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Spin-Sum-Rule in PRF:</a:t>
              </a:r>
              <a:endParaRPr lang="en-US" dirty="0"/>
            </a:p>
          </p:txBody>
        </p:sp>
        <p:sp>
          <p:nvSpPr>
            <p:cNvPr id="23" name="Text Box 22"/>
            <p:cNvSpPr txBox="1">
              <a:spLocks noChangeArrowheads="1"/>
            </p:cNvSpPr>
            <p:nvPr/>
          </p:nvSpPr>
          <p:spPr bwMode="auto">
            <a:xfrm>
              <a:off x="4828824" y="3692384"/>
              <a:ext cx="936207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f</a:t>
              </a:r>
              <a:r>
                <a:rPr lang="en-US" sz="1600" b="1" dirty="0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rom </a:t>
              </a:r>
              <a:r>
                <a:rPr lang="en-US" sz="1600" dirty="0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g</a:t>
              </a:r>
              <a:r>
                <a:rPr lang="en-US" sz="1600" baseline="-25000" dirty="0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1</a:t>
              </a:r>
              <a:endParaRPr lang="en-US" sz="1600" b="1" baseline="-25000" dirty="0"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endParaRPr>
            </a:p>
          </p:txBody>
        </p:sp>
        <p:sp>
          <p:nvSpPr>
            <p:cNvPr id="24" name="Bent Arrow 23"/>
            <p:cNvSpPr/>
            <p:nvPr/>
          </p:nvSpPr>
          <p:spPr>
            <a:xfrm>
              <a:off x="4429778" y="3793971"/>
              <a:ext cx="402199" cy="472016"/>
            </a:xfrm>
            <a:prstGeom prst="bentArrow">
              <a:avLst>
                <a:gd name="adj1" fmla="val 25000"/>
                <a:gd name="adj2" fmla="val 25000"/>
                <a:gd name="adj3" fmla="val 25000"/>
                <a:gd name="adj4" fmla="val 43750"/>
              </a:avLst>
            </a:prstGeom>
            <a:gradFill flip="none" rotWithShape="1">
              <a:gsLst>
                <a:gs pos="1000">
                  <a:srgbClr val="CC66FF"/>
                </a:gs>
                <a:gs pos="96000">
                  <a:srgbClr val="FFFFFF"/>
                </a:gs>
                <a:gs pos="0">
                  <a:srgbClr val="CC66FF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rgbClr val="8000FF"/>
              </a:solidFill>
            </a:ln>
            <a:effectLst>
              <a:glow rad="63500">
                <a:srgbClr val="CC66FF">
                  <a:alpha val="45000"/>
                </a:srgbClr>
              </a:glo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Group 28"/>
          <p:cNvGrpSpPr/>
          <p:nvPr/>
        </p:nvGrpSpPr>
        <p:grpSpPr>
          <a:xfrm>
            <a:off x="2963688" y="1889079"/>
            <a:ext cx="3640662" cy="1758227"/>
            <a:chOff x="4775200" y="609052"/>
            <a:chExt cx="4343097" cy="2467795"/>
          </a:xfrm>
        </p:grpSpPr>
        <p:grpSp>
          <p:nvGrpSpPr>
            <p:cNvPr id="14" name="Group 29"/>
            <p:cNvGrpSpPr/>
            <p:nvPr/>
          </p:nvGrpSpPr>
          <p:grpSpPr>
            <a:xfrm>
              <a:off x="4775200" y="609052"/>
              <a:ext cx="4343097" cy="2100616"/>
              <a:chOff x="158750" y="982320"/>
              <a:chExt cx="4343097" cy="2100616"/>
            </a:xfrm>
          </p:grpSpPr>
          <p:grpSp>
            <p:nvGrpSpPr>
              <p:cNvPr id="15" name="Group 159"/>
              <p:cNvGrpSpPr>
                <a:grpSpLocks noChangeAspect="1"/>
              </p:cNvGrpSpPr>
              <p:nvPr/>
            </p:nvGrpSpPr>
            <p:grpSpPr bwMode="auto">
              <a:xfrm rot="-2865258">
                <a:off x="1467654" y="1456538"/>
                <a:ext cx="128587" cy="546105"/>
                <a:chOff x="1324" y="1002"/>
                <a:chExt cx="146" cy="462"/>
              </a:xfrm>
            </p:grpSpPr>
            <p:sp>
              <p:nvSpPr>
                <p:cNvPr id="73" name="Freeform 160"/>
                <p:cNvSpPr>
                  <a:spLocks noChangeAspect="1"/>
                </p:cNvSpPr>
                <p:nvPr/>
              </p:nvSpPr>
              <p:spPr bwMode="auto">
                <a:xfrm>
                  <a:off x="1326" y="1002"/>
                  <a:ext cx="143" cy="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4" y="7"/>
                    </a:cxn>
                    <a:cxn ang="0">
                      <a:pos x="8" y="9"/>
                    </a:cxn>
                    <a:cxn ang="0">
                      <a:pos x="12" y="11"/>
                    </a:cxn>
                    <a:cxn ang="0">
                      <a:pos x="129" y="58"/>
                    </a:cxn>
                    <a:cxn ang="0">
                      <a:pos x="135" y="60"/>
                    </a:cxn>
                    <a:cxn ang="0">
                      <a:pos x="139" y="63"/>
                    </a:cxn>
                    <a:cxn ang="0">
                      <a:pos x="142" y="65"/>
                    </a:cxn>
                    <a:cxn ang="0">
                      <a:pos x="141" y="69"/>
                    </a:cxn>
                    <a:cxn ang="0">
                      <a:pos x="141" y="71"/>
                    </a:cxn>
                    <a:cxn ang="0">
                      <a:pos x="138" y="74"/>
                    </a:cxn>
                    <a:cxn ang="0">
                      <a:pos x="11" y="60"/>
                    </a:cxn>
                    <a:cxn ang="0">
                      <a:pos x="10" y="61"/>
                    </a:cxn>
                    <a:cxn ang="0">
                      <a:pos x="4" y="59"/>
                    </a:cxn>
                    <a:cxn ang="0">
                      <a:pos x="4" y="60"/>
                    </a:cxn>
                    <a:cxn ang="0">
                      <a:pos x="2" y="62"/>
                    </a:cxn>
                    <a:cxn ang="0">
                      <a:pos x="0" y="65"/>
                    </a:cxn>
                  </a:cxnLst>
                  <a:rect l="0" t="0" r="r" b="b"/>
                  <a:pathLst>
                    <a:path w="143" h="75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4" y="7"/>
                      </a:lnTo>
                      <a:lnTo>
                        <a:pt x="8" y="9"/>
                      </a:lnTo>
                      <a:lnTo>
                        <a:pt x="12" y="11"/>
                      </a:lnTo>
                      <a:lnTo>
                        <a:pt x="129" y="58"/>
                      </a:lnTo>
                      <a:lnTo>
                        <a:pt x="135" y="60"/>
                      </a:lnTo>
                      <a:lnTo>
                        <a:pt x="139" y="63"/>
                      </a:lnTo>
                      <a:lnTo>
                        <a:pt x="142" y="65"/>
                      </a:lnTo>
                      <a:lnTo>
                        <a:pt x="141" y="69"/>
                      </a:lnTo>
                      <a:lnTo>
                        <a:pt x="141" y="71"/>
                      </a:lnTo>
                      <a:lnTo>
                        <a:pt x="138" y="74"/>
                      </a:lnTo>
                      <a:lnTo>
                        <a:pt x="11" y="60"/>
                      </a:lnTo>
                      <a:lnTo>
                        <a:pt x="10" y="61"/>
                      </a:lnTo>
                      <a:lnTo>
                        <a:pt x="4" y="59"/>
                      </a:lnTo>
                      <a:lnTo>
                        <a:pt x="4" y="60"/>
                      </a:lnTo>
                      <a:lnTo>
                        <a:pt x="2" y="62"/>
                      </a:lnTo>
                      <a:lnTo>
                        <a:pt x="0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4" name="Freeform 161"/>
                <p:cNvSpPr>
                  <a:spLocks noChangeAspect="1"/>
                </p:cNvSpPr>
                <p:nvPr/>
              </p:nvSpPr>
              <p:spPr bwMode="auto">
                <a:xfrm>
                  <a:off x="1324" y="1069"/>
                  <a:ext cx="143" cy="7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2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0" y="7"/>
                    </a:cxn>
                    <a:cxn ang="0">
                      <a:pos x="133" y="57"/>
                    </a:cxn>
                    <a:cxn ang="0">
                      <a:pos x="137" y="61"/>
                    </a:cxn>
                    <a:cxn ang="0">
                      <a:pos x="140" y="61"/>
                    </a:cxn>
                    <a:cxn ang="0">
                      <a:pos x="141" y="65"/>
                    </a:cxn>
                    <a:cxn ang="0">
                      <a:pos x="141" y="66"/>
                    </a:cxn>
                    <a:cxn ang="0">
                      <a:pos x="142" y="71"/>
                    </a:cxn>
                    <a:cxn ang="0">
                      <a:pos x="137" y="71"/>
                    </a:cxn>
                    <a:cxn ang="0">
                      <a:pos x="12" y="59"/>
                    </a:cxn>
                    <a:cxn ang="0">
                      <a:pos x="7" y="59"/>
                    </a:cxn>
                    <a:cxn ang="0">
                      <a:pos x="6" y="59"/>
                    </a:cxn>
                    <a:cxn ang="0">
                      <a:pos x="4" y="59"/>
                    </a:cxn>
                    <a:cxn ang="0">
                      <a:pos x="1" y="59"/>
                    </a:cxn>
                    <a:cxn ang="0">
                      <a:pos x="0" y="61"/>
                    </a:cxn>
                  </a:cxnLst>
                  <a:rect l="0" t="0" r="r" b="b"/>
                  <a:pathLst>
                    <a:path w="143" h="72">
                      <a:moveTo>
                        <a:pt x="0" y="0"/>
                      </a:moveTo>
                      <a:lnTo>
                        <a:pt x="1" y="2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0" y="7"/>
                      </a:lnTo>
                      <a:lnTo>
                        <a:pt x="133" y="57"/>
                      </a:lnTo>
                      <a:lnTo>
                        <a:pt x="137" y="61"/>
                      </a:lnTo>
                      <a:lnTo>
                        <a:pt x="140" y="61"/>
                      </a:lnTo>
                      <a:lnTo>
                        <a:pt x="141" y="65"/>
                      </a:lnTo>
                      <a:lnTo>
                        <a:pt x="141" y="66"/>
                      </a:lnTo>
                      <a:lnTo>
                        <a:pt x="142" y="71"/>
                      </a:lnTo>
                      <a:lnTo>
                        <a:pt x="137" y="71"/>
                      </a:lnTo>
                      <a:lnTo>
                        <a:pt x="12" y="59"/>
                      </a:lnTo>
                      <a:lnTo>
                        <a:pt x="7" y="59"/>
                      </a:lnTo>
                      <a:lnTo>
                        <a:pt x="6" y="59"/>
                      </a:lnTo>
                      <a:lnTo>
                        <a:pt x="4" y="59"/>
                      </a:lnTo>
                      <a:lnTo>
                        <a:pt x="1" y="59"/>
                      </a:lnTo>
                      <a:lnTo>
                        <a:pt x="0" y="61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5" name="Freeform 162"/>
                <p:cNvSpPr>
                  <a:spLocks noChangeAspect="1"/>
                </p:cNvSpPr>
                <p:nvPr/>
              </p:nvSpPr>
              <p:spPr bwMode="auto">
                <a:xfrm>
                  <a:off x="1326" y="1131"/>
                  <a:ext cx="144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2" y="7"/>
                    </a:cxn>
                    <a:cxn ang="0">
                      <a:pos x="7" y="9"/>
                    </a:cxn>
                    <a:cxn ang="0">
                      <a:pos x="10" y="11"/>
                    </a:cxn>
                    <a:cxn ang="0">
                      <a:pos x="133" y="59"/>
                    </a:cxn>
                    <a:cxn ang="0">
                      <a:pos x="136" y="63"/>
                    </a:cxn>
                    <a:cxn ang="0">
                      <a:pos x="139" y="65"/>
                    </a:cxn>
                    <a:cxn ang="0">
                      <a:pos x="143" y="67"/>
                    </a:cxn>
                    <a:cxn ang="0">
                      <a:pos x="143" y="71"/>
                    </a:cxn>
                    <a:cxn ang="0">
                      <a:pos x="141" y="74"/>
                    </a:cxn>
                    <a:cxn ang="0">
                      <a:pos x="138" y="75"/>
                    </a:cxn>
                    <a:cxn ang="0">
                      <a:pos x="9" y="63"/>
                    </a:cxn>
                    <a:cxn ang="0">
                      <a:pos x="6" y="62"/>
                    </a:cxn>
                    <a:cxn ang="0">
                      <a:pos x="6" y="63"/>
                    </a:cxn>
                    <a:cxn ang="0">
                      <a:pos x="3" y="62"/>
                    </a:cxn>
                    <a:cxn ang="0">
                      <a:pos x="0" y="64"/>
                    </a:cxn>
                    <a:cxn ang="0">
                      <a:pos x="0" y="66"/>
                    </a:cxn>
                  </a:cxnLst>
                  <a:rect l="0" t="0" r="r" b="b"/>
                  <a:pathLst>
                    <a:path w="144" h="76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2" y="7"/>
                      </a:lnTo>
                      <a:lnTo>
                        <a:pt x="7" y="9"/>
                      </a:lnTo>
                      <a:lnTo>
                        <a:pt x="10" y="11"/>
                      </a:lnTo>
                      <a:lnTo>
                        <a:pt x="133" y="59"/>
                      </a:lnTo>
                      <a:lnTo>
                        <a:pt x="136" y="63"/>
                      </a:lnTo>
                      <a:lnTo>
                        <a:pt x="139" y="65"/>
                      </a:lnTo>
                      <a:lnTo>
                        <a:pt x="143" y="67"/>
                      </a:lnTo>
                      <a:lnTo>
                        <a:pt x="143" y="71"/>
                      </a:lnTo>
                      <a:lnTo>
                        <a:pt x="141" y="74"/>
                      </a:lnTo>
                      <a:lnTo>
                        <a:pt x="138" y="75"/>
                      </a:lnTo>
                      <a:lnTo>
                        <a:pt x="9" y="63"/>
                      </a:lnTo>
                      <a:lnTo>
                        <a:pt x="6" y="62"/>
                      </a:lnTo>
                      <a:lnTo>
                        <a:pt x="6" y="63"/>
                      </a:lnTo>
                      <a:lnTo>
                        <a:pt x="3" y="62"/>
                      </a:lnTo>
                      <a:lnTo>
                        <a:pt x="0" y="64"/>
                      </a:lnTo>
                      <a:lnTo>
                        <a:pt x="0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6" name="Freeform 163"/>
                <p:cNvSpPr>
                  <a:spLocks noChangeAspect="1"/>
                </p:cNvSpPr>
                <p:nvPr/>
              </p:nvSpPr>
              <p:spPr bwMode="auto">
                <a:xfrm>
                  <a:off x="1325" y="1202"/>
                  <a:ext cx="144" cy="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1" y="7"/>
                    </a:cxn>
                    <a:cxn ang="0">
                      <a:pos x="131" y="54"/>
                    </a:cxn>
                    <a:cxn ang="0">
                      <a:pos x="136" y="58"/>
                    </a:cxn>
                    <a:cxn ang="0">
                      <a:pos x="139" y="59"/>
                    </a:cxn>
                    <a:cxn ang="0">
                      <a:pos x="143" y="63"/>
                    </a:cxn>
                    <a:cxn ang="0">
                      <a:pos x="143" y="66"/>
                    </a:cxn>
                    <a:cxn ang="0">
                      <a:pos x="140" y="69"/>
                    </a:cxn>
                    <a:cxn ang="0">
                      <a:pos x="138" y="69"/>
                    </a:cxn>
                    <a:cxn ang="0">
                      <a:pos x="11" y="57"/>
                    </a:cxn>
                    <a:cxn ang="0">
                      <a:pos x="7" y="58"/>
                    </a:cxn>
                    <a:cxn ang="0">
                      <a:pos x="4" y="57"/>
                    </a:cxn>
                    <a:cxn ang="0">
                      <a:pos x="1" y="57"/>
                    </a:cxn>
                    <a:cxn ang="0">
                      <a:pos x="1" y="59"/>
                    </a:cxn>
                    <a:cxn ang="0">
                      <a:pos x="0" y="62"/>
                    </a:cxn>
                  </a:cxnLst>
                  <a:rect l="0" t="0" r="r" b="b"/>
                  <a:pathLst>
                    <a:path w="144" h="7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1" y="7"/>
                      </a:lnTo>
                      <a:lnTo>
                        <a:pt x="131" y="54"/>
                      </a:lnTo>
                      <a:lnTo>
                        <a:pt x="136" y="58"/>
                      </a:lnTo>
                      <a:lnTo>
                        <a:pt x="139" y="59"/>
                      </a:lnTo>
                      <a:lnTo>
                        <a:pt x="143" y="63"/>
                      </a:lnTo>
                      <a:lnTo>
                        <a:pt x="143" y="66"/>
                      </a:lnTo>
                      <a:lnTo>
                        <a:pt x="140" y="69"/>
                      </a:lnTo>
                      <a:lnTo>
                        <a:pt x="138" y="69"/>
                      </a:lnTo>
                      <a:lnTo>
                        <a:pt x="11" y="57"/>
                      </a:lnTo>
                      <a:lnTo>
                        <a:pt x="7" y="58"/>
                      </a:lnTo>
                      <a:lnTo>
                        <a:pt x="4" y="57"/>
                      </a:lnTo>
                      <a:lnTo>
                        <a:pt x="1" y="57"/>
                      </a:lnTo>
                      <a:lnTo>
                        <a:pt x="1" y="59"/>
                      </a:lnTo>
                      <a:lnTo>
                        <a:pt x="0" y="62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7" name="Freeform 164"/>
                <p:cNvSpPr>
                  <a:spLocks noChangeAspect="1"/>
                </p:cNvSpPr>
                <p:nvPr/>
              </p:nvSpPr>
              <p:spPr bwMode="auto">
                <a:xfrm>
                  <a:off x="1327" y="1260"/>
                  <a:ext cx="142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3" y="7"/>
                    </a:cxn>
                    <a:cxn ang="0">
                      <a:pos x="6" y="8"/>
                    </a:cxn>
                    <a:cxn ang="0">
                      <a:pos x="11" y="11"/>
                    </a:cxn>
                    <a:cxn ang="0">
                      <a:pos x="132" y="61"/>
                    </a:cxn>
                    <a:cxn ang="0">
                      <a:pos x="137" y="64"/>
                    </a:cxn>
                    <a:cxn ang="0">
                      <a:pos x="137" y="65"/>
                    </a:cxn>
                    <a:cxn ang="0">
                      <a:pos x="140" y="68"/>
                    </a:cxn>
                    <a:cxn ang="0">
                      <a:pos x="141" y="71"/>
                    </a:cxn>
                    <a:cxn ang="0">
                      <a:pos x="139" y="74"/>
                    </a:cxn>
                    <a:cxn ang="0">
                      <a:pos x="136" y="75"/>
                    </a:cxn>
                    <a:cxn ang="0">
                      <a:pos x="11" y="62"/>
                    </a:cxn>
                    <a:cxn ang="0">
                      <a:pos x="8" y="62"/>
                    </a:cxn>
                    <a:cxn ang="0">
                      <a:pos x="6" y="62"/>
                    </a:cxn>
                    <a:cxn ang="0">
                      <a:pos x="4" y="62"/>
                    </a:cxn>
                    <a:cxn ang="0">
                      <a:pos x="2" y="63"/>
                    </a:cxn>
                    <a:cxn ang="0">
                      <a:pos x="2" y="66"/>
                    </a:cxn>
                  </a:cxnLst>
                  <a:rect l="0" t="0" r="r" b="b"/>
                  <a:pathLst>
                    <a:path w="142" h="76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3" y="7"/>
                      </a:lnTo>
                      <a:lnTo>
                        <a:pt x="6" y="8"/>
                      </a:lnTo>
                      <a:lnTo>
                        <a:pt x="11" y="11"/>
                      </a:lnTo>
                      <a:lnTo>
                        <a:pt x="132" y="61"/>
                      </a:lnTo>
                      <a:lnTo>
                        <a:pt x="137" y="64"/>
                      </a:lnTo>
                      <a:lnTo>
                        <a:pt x="137" y="65"/>
                      </a:lnTo>
                      <a:lnTo>
                        <a:pt x="140" y="68"/>
                      </a:lnTo>
                      <a:lnTo>
                        <a:pt x="141" y="71"/>
                      </a:lnTo>
                      <a:lnTo>
                        <a:pt x="139" y="74"/>
                      </a:lnTo>
                      <a:lnTo>
                        <a:pt x="136" y="75"/>
                      </a:lnTo>
                      <a:lnTo>
                        <a:pt x="11" y="62"/>
                      </a:lnTo>
                      <a:lnTo>
                        <a:pt x="8" y="62"/>
                      </a:lnTo>
                      <a:lnTo>
                        <a:pt x="6" y="62"/>
                      </a:lnTo>
                      <a:lnTo>
                        <a:pt x="4" y="62"/>
                      </a:lnTo>
                      <a:lnTo>
                        <a:pt x="2" y="63"/>
                      </a:lnTo>
                      <a:lnTo>
                        <a:pt x="2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8" name="Freeform 165"/>
                <p:cNvSpPr>
                  <a:spLocks noChangeAspect="1"/>
                </p:cNvSpPr>
                <p:nvPr/>
              </p:nvSpPr>
              <p:spPr bwMode="auto">
                <a:xfrm>
                  <a:off x="1326" y="1328"/>
                  <a:ext cx="142" cy="7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" y="2"/>
                    </a:cxn>
                    <a:cxn ang="0">
                      <a:pos x="4" y="4"/>
                    </a:cxn>
                    <a:cxn ang="0">
                      <a:pos x="4" y="5"/>
                    </a:cxn>
                    <a:cxn ang="0">
                      <a:pos x="10" y="8"/>
                    </a:cxn>
                    <a:cxn ang="0">
                      <a:pos x="129" y="57"/>
                    </a:cxn>
                    <a:cxn ang="0">
                      <a:pos x="136" y="59"/>
                    </a:cxn>
                    <a:cxn ang="0">
                      <a:pos x="138" y="62"/>
                    </a:cxn>
                    <a:cxn ang="0">
                      <a:pos x="139" y="66"/>
                    </a:cxn>
                    <a:cxn ang="0">
                      <a:pos x="141" y="68"/>
                    </a:cxn>
                    <a:cxn ang="0">
                      <a:pos x="140" y="70"/>
                    </a:cxn>
                    <a:cxn ang="0">
                      <a:pos x="136" y="73"/>
                    </a:cxn>
                    <a:cxn ang="0">
                      <a:pos x="12" y="59"/>
                    </a:cxn>
                    <a:cxn ang="0">
                      <a:pos x="8" y="59"/>
                    </a:cxn>
                    <a:cxn ang="0">
                      <a:pos x="4" y="59"/>
                    </a:cxn>
                    <a:cxn ang="0">
                      <a:pos x="3" y="59"/>
                    </a:cxn>
                    <a:cxn ang="0">
                      <a:pos x="3" y="61"/>
                    </a:cxn>
                    <a:cxn ang="0">
                      <a:pos x="2" y="64"/>
                    </a:cxn>
                  </a:cxnLst>
                  <a:rect l="0" t="0" r="r" b="b"/>
                  <a:pathLst>
                    <a:path w="142" h="74">
                      <a:moveTo>
                        <a:pt x="0" y="0"/>
                      </a:moveTo>
                      <a:lnTo>
                        <a:pt x="2" y="2"/>
                      </a:lnTo>
                      <a:lnTo>
                        <a:pt x="4" y="4"/>
                      </a:lnTo>
                      <a:lnTo>
                        <a:pt x="4" y="5"/>
                      </a:lnTo>
                      <a:lnTo>
                        <a:pt x="10" y="8"/>
                      </a:lnTo>
                      <a:lnTo>
                        <a:pt x="129" y="57"/>
                      </a:lnTo>
                      <a:lnTo>
                        <a:pt x="136" y="59"/>
                      </a:lnTo>
                      <a:lnTo>
                        <a:pt x="138" y="62"/>
                      </a:lnTo>
                      <a:lnTo>
                        <a:pt x="139" y="66"/>
                      </a:lnTo>
                      <a:lnTo>
                        <a:pt x="141" y="68"/>
                      </a:lnTo>
                      <a:lnTo>
                        <a:pt x="140" y="70"/>
                      </a:lnTo>
                      <a:lnTo>
                        <a:pt x="136" y="73"/>
                      </a:lnTo>
                      <a:lnTo>
                        <a:pt x="12" y="59"/>
                      </a:lnTo>
                      <a:lnTo>
                        <a:pt x="8" y="59"/>
                      </a:lnTo>
                      <a:lnTo>
                        <a:pt x="4" y="59"/>
                      </a:lnTo>
                      <a:lnTo>
                        <a:pt x="3" y="59"/>
                      </a:lnTo>
                      <a:lnTo>
                        <a:pt x="3" y="61"/>
                      </a:lnTo>
                      <a:lnTo>
                        <a:pt x="2" y="64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9" name="Freeform 166"/>
                <p:cNvSpPr>
                  <a:spLocks noChangeAspect="1"/>
                </p:cNvSpPr>
                <p:nvPr/>
              </p:nvSpPr>
              <p:spPr bwMode="auto">
                <a:xfrm>
                  <a:off x="1326" y="1391"/>
                  <a:ext cx="142" cy="7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1" y="7"/>
                    </a:cxn>
                    <a:cxn ang="0">
                      <a:pos x="5" y="9"/>
                    </a:cxn>
                    <a:cxn ang="0">
                      <a:pos x="11" y="10"/>
                    </a:cxn>
                    <a:cxn ang="0">
                      <a:pos x="129" y="59"/>
                    </a:cxn>
                    <a:cxn ang="0">
                      <a:pos x="137" y="61"/>
                    </a:cxn>
                    <a:cxn ang="0">
                      <a:pos x="138" y="63"/>
                    </a:cxn>
                    <a:cxn ang="0">
                      <a:pos x="141" y="67"/>
                    </a:cxn>
                    <a:cxn ang="0">
                      <a:pos x="141" y="69"/>
                    </a:cxn>
                    <a:cxn ang="0">
                      <a:pos x="140" y="72"/>
                    </a:cxn>
                    <a:cxn ang="0">
                      <a:pos x="135" y="72"/>
                    </a:cxn>
                    <a:cxn ang="0">
                      <a:pos x="73" y="65"/>
                    </a:cxn>
                  </a:cxnLst>
                  <a:rect l="0" t="0" r="r" b="b"/>
                  <a:pathLst>
                    <a:path w="142" h="7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1" y="7"/>
                      </a:lnTo>
                      <a:lnTo>
                        <a:pt x="5" y="9"/>
                      </a:lnTo>
                      <a:lnTo>
                        <a:pt x="11" y="10"/>
                      </a:lnTo>
                      <a:lnTo>
                        <a:pt x="129" y="59"/>
                      </a:lnTo>
                      <a:lnTo>
                        <a:pt x="137" y="61"/>
                      </a:lnTo>
                      <a:lnTo>
                        <a:pt x="138" y="63"/>
                      </a:lnTo>
                      <a:lnTo>
                        <a:pt x="141" y="67"/>
                      </a:lnTo>
                      <a:lnTo>
                        <a:pt x="141" y="69"/>
                      </a:lnTo>
                      <a:lnTo>
                        <a:pt x="140" y="72"/>
                      </a:lnTo>
                      <a:lnTo>
                        <a:pt x="135" y="72"/>
                      </a:lnTo>
                      <a:lnTo>
                        <a:pt x="73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34" name="Line 168"/>
              <p:cNvSpPr>
                <a:spLocks noChangeShapeType="1"/>
              </p:cNvSpPr>
              <p:nvPr/>
            </p:nvSpPr>
            <p:spPr bwMode="auto">
              <a:xfrm flipV="1">
                <a:off x="1477963" y="1919288"/>
                <a:ext cx="304800" cy="609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Line 169"/>
              <p:cNvSpPr>
                <a:spLocks noChangeShapeType="1"/>
              </p:cNvSpPr>
              <p:nvPr/>
            </p:nvSpPr>
            <p:spPr bwMode="auto">
              <a:xfrm rot="18742695" flipV="1">
                <a:off x="2767013" y="1912938"/>
                <a:ext cx="303212" cy="61436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Line 172"/>
              <p:cNvSpPr>
                <a:spLocks noChangeShapeType="1"/>
              </p:cNvSpPr>
              <p:nvPr/>
            </p:nvSpPr>
            <p:spPr bwMode="auto">
              <a:xfrm rot="12777622" flipV="1">
                <a:off x="3529013" y="2726816"/>
                <a:ext cx="685799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177"/>
              <p:cNvSpPr>
                <a:spLocks/>
              </p:cNvSpPr>
              <p:nvPr/>
            </p:nvSpPr>
            <p:spPr bwMode="auto">
              <a:xfrm>
                <a:off x="415925" y="1268413"/>
                <a:ext cx="1439863" cy="441325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432" y="96"/>
                  </a:cxn>
                  <a:cxn ang="0">
                    <a:pos x="672" y="0"/>
                  </a:cxn>
                </a:cxnLst>
                <a:rect l="0" t="0" r="r" b="b"/>
                <a:pathLst>
                  <a:path w="672" h="144">
                    <a:moveTo>
                      <a:pt x="0" y="144"/>
                    </a:moveTo>
                    <a:lnTo>
                      <a:pt x="432" y="96"/>
                    </a:lnTo>
                    <a:lnTo>
                      <a:pt x="672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Text Box 179"/>
              <p:cNvSpPr txBox="1">
                <a:spLocks noChangeArrowheads="1"/>
              </p:cNvSpPr>
              <p:nvPr/>
            </p:nvSpPr>
            <p:spPr bwMode="auto">
              <a:xfrm>
                <a:off x="1379076" y="982320"/>
                <a:ext cx="381000" cy="3968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000" dirty="0">
                    <a:latin typeface="Times New Roman" pitchFamily="-112" charset="0"/>
                  </a:rPr>
                  <a:t>e’</a:t>
                </a:r>
              </a:p>
            </p:txBody>
          </p:sp>
          <p:sp>
            <p:nvSpPr>
              <p:cNvPr id="39" name="Line 203"/>
              <p:cNvSpPr>
                <a:spLocks noChangeShapeType="1"/>
              </p:cNvSpPr>
              <p:nvPr/>
            </p:nvSpPr>
            <p:spPr bwMode="auto">
              <a:xfrm flipV="1">
                <a:off x="487363" y="2794000"/>
                <a:ext cx="685800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Line 204"/>
              <p:cNvSpPr>
                <a:spLocks noChangeShapeType="1"/>
              </p:cNvSpPr>
              <p:nvPr/>
            </p:nvSpPr>
            <p:spPr bwMode="auto">
              <a:xfrm rot="12777622" flipV="1">
                <a:off x="3513138" y="2747238"/>
                <a:ext cx="685799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6" name="Group 344"/>
              <p:cNvGrpSpPr>
                <a:grpSpLocks/>
              </p:cNvGrpSpPr>
              <p:nvPr/>
            </p:nvGrpSpPr>
            <p:grpSpPr bwMode="auto">
              <a:xfrm>
                <a:off x="385763" y="1125541"/>
                <a:ext cx="3825887" cy="1957395"/>
                <a:chOff x="243" y="709"/>
                <a:chExt cx="2410" cy="1233"/>
              </a:xfrm>
            </p:grpSpPr>
            <p:sp>
              <p:nvSpPr>
                <p:cNvPr id="44" name="Line 176"/>
                <p:cNvSpPr>
                  <a:spLocks noChangeShapeType="1"/>
                </p:cNvSpPr>
                <p:nvPr/>
              </p:nvSpPr>
              <p:spPr bwMode="auto">
                <a:xfrm flipV="1">
                  <a:off x="1123" y="1207"/>
                  <a:ext cx="623" cy="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17" name="Group 184"/>
                <p:cNvGrpSpPr>
                  <a:grpSpLocks/>
                </p:cNvGrpSpPr>
                <p:nvPr/>
              </p:nvGrpSpPr>
              <p:grpSpPr bwMode="auto">
                <a:xfrm>
                  <a:off x="243" y="757"/>
                  <a:ext cx="2410" cy="1185"/>
                  <a:chOff x="100" y="699"/>
                  <a:chExt cx="2410" cy="1185"/>
                </a:xfrm>
              </p:grpSpPr>
              <p:sp>
                <p:nvSpPr>
                  <p:cNvPr id="55" name="Text Box 18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76" y="961"/>
                    <a:ext cx="388" cy="24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sz="1200" b="1" dirty="0">
                        <a:latin typeface="Times New Roman" pitchFamily="-112" charset="0"/>
                      </a:rPr>
                      <a:t>(Q</a:t>
                    </a:r>
                    <a:r>
                      <a:rPr lang="en-US" sz="1200" b="1" baseline="30000" dirty="0">
                        <a:latin typeface="Times New Roman" pitchFamily="-112" charset="0"/>
                      </a:rPr>
                      <a:t>2</a:t>
                    </a:r>
                    <a:r>
                      <a:rPr lang="en-US" sz="1200" b="1" dirty="0">
                        <a:latin typeface="Times New Roman" pitchFamily="-112" charset="0"/>
                      </a:rPr>
                      <a:t>)</a:t>
                    </a:r>
                  </a:p>
                </p:txBody>
              </p:sp>
              <p:sp>
                <p:nvSpPr>
                  <p:cNvPr id="56" name="Text Box 18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" y="699"/>
                    <a:ext cx="187" cy="2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sz="2000" dirty="0">
                        <a:latin typeface="Times New Roman" pitchFamily="-112" charset="0"/>
                      </a:rPr>
                      <a:t>e</a:t>
                    </a:r>
                  </a:p>
                </p:txBody>
              </p:sp>
              <p:sp>
                <p:nvSpPr>
                  <p:cNvPr id="57" name="Text Box 18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38" y="809"/>
                    <a:ext cx="322" cy="27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sz="1400" b="1" dirty="0" err="1">
                        <a:latin typeface="Symbol" pitchFamily="-112" charset="2"/>
                      </a:rPr>
                      <a:t>g</a:t>
                    </a:r>
                    <a:r>
                      <a:rPr lang="en-US" sz="1400" b="1" baseline="-25000" dirty="0" err="1">
                        <a:latin typeface="Times New Roman" pitchFamily="-112" charset="0"/>
                      </a:rPr>
                      <a:t>L</a:t>
                    </a:r>
                    <a:r>
                      <a:rPr lang="en-US" sz="1400" b="1" dirty="0">
                        <a:latin typeface="Times New Roman" pitchFamily="-112" charset="0"/>
                      </a:rPr>
                      <a:t>*</a:t>
                    </a:r>
                  </a:p>
                </p:txBody>
              </p:sp>
              <p:grpSp>
                <p:nvGrpSpPr>
                  <p:cNvPr id="18" name="Group 188"/>
                  <p:cNvGrpSpPr>
                    <a:grpSpLocks/>
                  </p:cNvGrpSpPr>
                  <p:nvPr/>
                </p:nvGrpSpPr>
                <p:grpSpPr bwMode="auto">
                  <a:xfrm>
                    <a:off x="159" y="1253"/>
                    <a:ext cx="2351" cy="631"/>
                    <a:chOff x="159" y="1253"/>
                    <a:chExt cx="2351" cy="631"/>
                  </a:xfrm>
                </p:grpSpPr>
                <p:sp>
                  <p:nvSpPr>
                    <p:cNvPr id="59" name="Text Box 18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76" y="1253"/>
                      <a:ext cx="388" cy="21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sz="1600" b="1" dirty="0" err="1">
                          <a:latin typeface="Times New Roman" pitchFamily="-112" charset="0"/>
                        </a:rPr>
                        <a:t>x+ξ</a:t>
                      </a:r>
                      <a:r>
                        <a:rPr lang="en-US" sz="1600" b="1" dirty="0">
                          <a:latin typeface="Times New Roman" pitchFamily="-112" charset="0"/>
                        </a:rPr>
                        <a:t> </a:t>
                      </a:r>
                    </a:p>
                  </p:txBody>
                </p:sp>
                <p:sp>
                  <p:nvSpPr>
                    <p:cNvPr id="60" name="Text Box 19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598" y="1260"/>
                      <a:ext cx="476" cy="21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sz="1600" b="1">
                          <a:latin typeface="Times New Roman" pitchFamily="-112" charset="0"/>
                        </a:rPr>
                        <a:t>x-ξ </a:t>
                      </a:r>
                    </a:p>
                  </p:txBody>
                </p:sp>
                <p:sp>
                  <p:nvSpPr>
                    <p:cNvPr id="61" name="Line 191"/>
                    <p:cNvSpPr>
                      <a:spLocks noChangeShapeType="1"/>
                    </p:cNvSpPr>
                    <p:nvPr/>
                  </p:nvSpPr>
                  <p:spPr bwMode="auto">
                    <a:xfrm rot="12777622" flipV="1">
                      <a:off x="2078" y="1692"/>
                      <a:ext cx="432" cy="144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" name="Line 19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31" y="1298"/>
                      <a:ext cx="1723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19" name="Group 19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9" y="1417"/>
                      <a:ext cx="1927" cy="467"/>
                      <a:chOff x="159" y="1417"/>
                      <a:chExt cx="1927" cy="467"/>
                    </a:xfrm>
                  </p:grpSpPr>
                  <p:grpSp>
                    <p:nvGrpSpPr>
                      <p:cNvPr id="20" name="Group 19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59" y="1424"/>
                        <a:ext cx="1927" cy="460"/>
                        <a:chOff x="241" y="670"/>
                        <a:chExt cx="1927" cy="460"/>
                      </a:xfrm>
                    </p:grpSpPr>
                    <p:grpSp>
                      <p:nvGrpSpPr>
                        <p:cNvPr id="21" name="Group 19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241" y="670"/>
                          <a:ext cx="1927" cy="460"/>
                          <a:chOff x="241" y="670"/>
                          <a:chExt cx="1927" cy="460"/>
                        </a:xfrm>
                      </p:grpSpPr>
                      <p:grpSp>
                        <p:nvGrpSpPr>
                          <p:cNvPr id="27" name="Group 196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632" y="670"/>
                            <a:ext cx="1536" cy="460"/>
                            <a:chOff x="632" y="670"/>
                            <a:chExt cx="1536" cy="460"/>
                          </a:xfrm>
                        </p:grpSpPr>
                        <p:sp>
                          <p:nvSpPr>
                            <p:cNvPr id="70" name="Oval 19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672" y="746"/>
                              <a:ext cx="1492" cy="384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rgbClr val="FF0000"/>
                                </a:gs>
                                <a:gs pos="100000">
                                  <a:srgbClr val="FF0000">
                                    <a:gamma/>
                                    <a:shade val="46275"/>
                                    <a:invGamma/>
                                  </a:srgbClr>
                                </a:gs>
                              </a:gsLst>
                              <a:path path="shape">
                                <a:fillToRect l="50000" t="50000" r="50000" b="50000"/>
                              </a:path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sp>
                          <p:nvSpPr>
                            <p:cNvPr id="71" name="Text Box 198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632" y="805"/>
                              <a:ext cx="1536" cy="245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  <a:effectLst/>
                          </p:spPr>
                          <p:txBody>
                            <a:bodyPr>
                              <a:prstTxWarp prst="textNoShape">
                                <a:avLst/>
                              </a:prstTxWarp>
                              <a:spAutoFit/>
                            </a:bodyPr>
                            <a:lstStyle/>
                            <a:p>
                              <a:pPr algn="ctr">
                                <a:spcBef>
                                  <a:spcPct val="50000"/>
                                </a:spcBef>
                              </a:pPr>
                              <a:r>
                                <a:rPr lang="en-US" sz="1200" b="1" dirty="0">
                                  <a:solidFill>
                                    <a:schemeClr val="bg1"/>
                                  </a:solidFill>
                                  <a:latin typeface="Bookman Old Style" pitchFamily="-112" charset="0"/>
                                </a:rPr>
                                <a:t>H, H, E, E (</a:t>
                              </a:r>
                              <a:r>
                                <a:rPr lang="en-US" sz="1200" b="1" dirty="0" err="1">
                                  <a:solidFill>
                                    <a:schemeClr val="bg1"/>
                                  </a:solidFill>
                                  <a:latin typeface="Bookman Old Style" pitchFamily="-112" charset="0"/>
                                </a:rPr>
                                <a:t>x,ξ,t</a:t>
                              </a:r>
                              <a:r>
                                <a:rPr lang="en-US" sz="1200" b="1" dirty="0">
                                  <a:solidFill>
                                    <a:schemeClr val="bg1"/>
                                  </a:solidFill>
                                  <a:latin typeface="Bookman Old Style" pitchFamily="-112" charset="0"/>
                                </a:rPr>
                                <a:t>)</a:t>
                              </a:r>
                            </a:p>
                          </p:txBody>
                        </p:sp>
                        <p:sp>
                          <p:nvSpPr>
                            <p:cNvPr id="72" name="Text Box 199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320" y="670"/>
                              <a:ext cx="192" cy="231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  <a:effectLst/>
                          </p:spPr>
                          <p:txBody>
                            <a:bodyPr>
                              <a:prstTxWarp prst="textNoShape">
                                <a:avLst/>
                              </a:prstTxWarp>
                              <a:spAutoFit/>
                            </a:bodyPr>
                            <a:lstStyle/>
                            <a:p>
                              <a:pPr algn="ctr">
                                <a:spcBef>
                                  <a:spcPct val="50000"/>
                                </a:spcBef>
                              </a:pPr>
                              <a:r>
                                <a:rPr lang="en-US" b="1" dirty="0">
                                  <a:solidFill>
                                    <a:schemeClr val="bg1"/>
                                  </a:solidFill>
                                  <a:latin typeface="Times New Roman" pitchFamily="-112" charset="0"/>
                                </a:rPr>
                                <a:t>~</a:t>
                              </a:r>
                            </a:p>
                          </p:txBody>
                        </p:sp>
                      </p:grpSp>
                      <p:sp>
                        <p:nvSpPr>
                          <p:cNvPr id="69" name="Line 2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241" y="936"/>
                            <a:ext cx="432" cy="144"/>
                          </a:xfrm>
                          <a:prstGeom prst="line">
                            <a:avLst/>
                          </a:prstGeom>
                          <a:noFill/>
                          <a:ln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</p:grpSp>
                    <p:sp>
                      <p:nvSpPr>
                        <p:cNvPr id="67" name="Line 20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245" y="968"/>
                          <a:ext cx="432" cy="14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</p:grpSp>
                  <p:sp>
                    <p:nvSpPr>
                      <p:cNvPr id="65" name="Text Box 202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910" y="1417"/>
                        <a:ext cx="191" cy="23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r>
                          <a:rPr lang="en-US" b="1" dirty="0">
                            <a:solidFill>
                              <a:schemeClr val="bg1"/>
                            </a:solidFill>
                            <a:latin typeface="Times New Roman" pitchFamily="-112" charset="0"/>
                            <a:ea typeface="Times New Roman" pitchFamily="-112" charset="0"/>
                            <a:cs typeface="Times New Roman" pitchFamily="-112" charset="0"/>
                          </a:rPr>
                          <a:t>~</a:t>
                        </a:r>
                      </a:p>
                    </p:txBody>
                  </p:sp>
                </p:grpSp>
              </p:grpSp>
            </p:grpSp>
            <p:grpSp>
              <p:nvGrpSpPr>
                <p:cNvPr id="29" name="Group 205"/>
                <p:cNvGrpSpPr>
                  <a:grpSpLocks noChangeAspect="1"/>
                </p:cNvGrpSpPr>
                <p:nvPr/>
              </p:nvGrpSpPr>
              <p:grpSpPr bwMode="auto">
                <a:xfrm rot="2775006">
                  <a:off x="1826" y="897"/>
                  <a:ext cx="81" cy="345"/>
                  <a:chOff x="1324" y="1002"/>
                  <a:chExt cx="146" cy="462"/>
                </a:xfrm>
              </p:grpSpPr>
              <p:sp>
                <p:nvSpPr>
                  <p:cNvPr id="48" name="Freeform 206"/>
                  <p:cNvSpPr>
                    <a:spLocks noChangeAspect="1"/>
                  </p:cNvSpPr>
                  <p:nvPr/>
                </p:nvSpPr>
                <p:spPr bwMode="auto">
                  <a:xfrm>
                    <a:off x="1326" y="1002"/>
                    <a:ext cx="143" cy="7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4"/>
                      </a:cxn>
                      <a:cxn ang="0">
                        <a:pos x="4" y="7"/>
                      </a:cxn>
                      <a:cxn ang="0">
                        <a:pos x="8" y="9"/>
                      </a:cxn>
                      <a:cxn ang="0">
                        <a:pos x="12" y="11"/>
                      </a:cxn>
                      <a:cxn ang="0">
                        <a:pos x="129" y="58"/>
                      </a:cxn>
                      <a:cxn ang="0">
                        <a:pos x="135" y="60"/>
                      </a:cxn>
                      <a:cxn ang="0">
                        <a:pos x="139" y="63"/>
                      </a:cxn>
                      <a:cxn ang="0">
                        <a:pos x="142" y="65"/>
                      </a:cxn>
                      <a:cxn ang="0">
                        <a:pos x="141" y="69"/>
                      </a:cxn>
                      <a:cxn ang="0">
                        <a:pos x="141" y="71"/>
                      </a:cxn>
                      <a:cxn ang="0">
                        <a:pos x="138" y="74"/>
                      </a:cxn>
                      <a:cxn ang="0">
                        <a:pos x="11" y="60"/>
                      </a:cxn>
                      <a:cxn ang="0">
                        <a:pos x="10" y="61"/>
                      </a:cxn>
                      <a:cxn ang="0">
                        <a:pos x="4" y="59"/>
                      </a:cxn>
                      <a:cxn ang="0">
                        <a:pos x="4" y="60"/>
                      </a:cxn>
                      <a:cxn ang="0">
                        <a:pos x="2" y="62"/>
                      </a:cxn>
                      <a:cxn ang="0">
                        <a:pos x="0" y="65"/>
                      </a:cxn>
                    </a:cxnLst>
                    <a:rect l="0" t="0" r="r" b="b"/>
                    <a:pathLst>
                      <a:path w="143" h="75">
                        <a:moveTo>
                          <a:pt x="0" y="0"/>
                        </a:moveTo>
                        <a:lnTo>
                          <a:pt x="0" y="4"/>
                        </a:lnTo>
                        <a:lnTo>
                          <a:pt x="4" y="7"/>
                        </a:lnTo>
                        <a:lnTo>
                          <a:pt x="8" y="9"/>
                        </a:lnTo>
                        <a:lnTo>
                          <a:pt x="12" y="11"/>
                        </a:lnTo>
                        <a:lnTo>
                          <a:pt x="129" y="58"/>
                        </a:lnTo>
                        <a:lnTo>
                          <a:pt x="135" y="60"/>
                        </a:lnTo>
                        <a:lnTo>
                          <a:pt x="139" y="63"/>
                        </a:lnTo>
                        <a:lnTo>
                          <a:pt x="142" y="65"/>
                        </a:lnTo>
                        <a:lnTo>
                          <a:pt x="141" y="69"/>
                        </a:lnTo>
                        <a:lnTo>
                          <a:pt x="141" y="71"/>
                        </a:lnTo>
                        <a:lnTo>
                          <a:pt x="138" y="74"/>
                        </a:lnTo>
                        <a:lnTo>
                          <a:pt x="11" y="60"/>
                        </a:lnTo>
                        <a:lnTo>
                          <a:pt x="10" y="61"/>
                        </a:lnTo>
                        <a:lnTo>
                          <a:pt x="4" y="59"/>
                        </a:lnTo>
                        <a:lnTo>
                          <a:pt x="4" y="60"/>
                        </a:lnTo>
                        <a:lnTo>
                          <a:pt x="2" y="62"/>
                        </a:lnTo>
                        <a:lnTo>
                          <a:pt x="0" y="65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9" name="Freeform 207"/>
                  <p:cNvSpPr>
                    <a:spLocks noChangeAspect="1"/>
                  </p:cNvSpPr>
                  <p:nvPr/>
                </p:nvSpPr>
                <p:spPr bwMode="auto">
                  <a:xfrm>
                    <a:off x="1324" y="1069"/>
                    <a:ext cx="143" cy="7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" y="2"/>
                      </a:cxn>
                      <a:cxn ang="0">
                        <a:pos x="4" y="4"/>
                      </a:cxn>
                      <a:cxn ang="0">
                        <a:pos x="6" y="6"/>
                      </a:cxn>
                      <a:cxn ang="0">
                        <a:pos x="10" y="7"/>
                      </a:cxn>
                      <a:cxn ang="0">
                        <a:pos x="133" y="57"/>
                      </a:cxn>
                      <a:cxn ang="0">
                        <a:pos x="137" y="61"/>
                      </a:cxn>
                      <a:cxn ang="0">
                        <a:pos x="140" y="61"/>
                      </a:cxn>
                      <a:cxn ang="0">
                        <a:pos x="141" y="65"/>
                      </a:cxn>
                      <a:cxn ang="0">
                        <a:pos x="141" y="66"/>
                      </a:cxn>
                      <a:cxn ang="0">
                        <a:pos x="142" y="71"/>
                      </a:cxn>
                      <a:cxn ang="0">
                        <a:pos x="137" y="71"/>
                      </a:cxn>
                      <a:cxn ang="0">
                        <a:pos x="12" y="59"/>
                      </a:cxn>
                      <a:cxn ang="0">
                        <a:pos x="7" y="59"/>
                      </a:cxn>
                      <a:cxn ang="0">
                        <a:pos x="6" y="59"/>
                      </a:cxn>
                      <a:cxn ang="0">
                        <a:pos x="4" y="59"/>
                      </a:cxn>
                      <a:cxn ang="0">
                        <a:pos x="1" y="59"/>
                      </a:cxn>
                      <a:cxn ang="0">
                        <a:pos x="0" y="61"/>
                      </a:cxn>
                    </a:cxnLst>
                    <a:rect l="0" t="0" r="r" b="b"/>
                    <a:pathLst>
                      <a:path w="143" h="72">
                        <a:moveTo>
                          <a:pt x="0" y="0"/>
                        </a:moveTo>
                        <a:lnTo>
                          <a:pt x="1" y="2"/>
                        </a:lnTo>
                        <a:lnTo>
                          <a:pt x="4" y="4"/>
                        </a:lnTo>
                        <a:lnTo>
                          <a:pt x="6" y="6"/>
                        </a:lnTo>
                        <a:lnTo>
                          <a:pt x="10" y="7"/>
                        </a:lnTo>
                        <a:lnTo>
                          <a:pt x="133" y="57"/>
                        </a:lnTo>
                        <a:lnTo>
                          <a:pt x="137" y="61"/>
                        </a:lnTo>
                        <a:lnTo>
                          <a:pt x="140" y="61"/>
                        </a:lnTo>
                        <a:lnTo>
                          <a:pt x="141" y="65"/>
                        </a:lnTo>
                        <a:lnTo>
                          <a:pt x="141" y="66"/>
                        </a:lnTo>
                        <a:lnTo>
                          <a:pt x="142" y="71"/>
                        </a:lnTo>
                        <a:lnTo>
                          <a:pt x="137" y="71"/>
                        </a:lnTo>
                        <a:lnTo>
                          <a:pt x="12" y="59"/>
                        </a:lnTo>
                        <a:lnTo>
                          <a:pt x="7" y="59"/>
                        </a:lnTo>
                        <a:lnTo>
                          <a:pt x="6" y="59"/>
                        </a:lnTo>
                        <a:lnTo>
                          <a:pt x="4" y="59"/>
                        </a:lnTo>
                        <a:lnTo>
                          <a:pt x="1" y="59"/>
                        </a:lnTo>
                        <a:lnTo>
                          <a:pt x="0" y="61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0" name="Freeform 208"/>
                  <p:cNvSpPr>
                    <a:spLocks noChangeAspect="1"/>
                  </p:cNvSpPr>
                  <p:nvPr/>
                </p:nvSpPr>
                <p:spPr bwMode="auto">
                  <a:xfrm>
                    <a:off x="1326" y="1131"/>
                    <a:ext cx="144" cy="7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"/>
                      </a:cxn>
                      <a:cxn ang="0">
                        <a:pos x="2" y="7"/>
                      </a:cxn>
                      <a:cxn ang="0">
                        <a:pos x="7" y="9"/>
                      </a:cxn>
                      <a:cxn ang="0">
                        <a:pos x="10" y="11"/>
                      </a:cxn>
                      <a:cxn ang="0">
                        <a:pos x="133" y="59"/>
                      </a:cxn>
                      <a:cxn ang="0">
                        <a:pos x="136" y="63"/>
                      </a:cxn>
                      <a:cxn ang="0">
                        <a:pos x="139" y="65"/>
                      </a:cxn>
                      <a:cxn ang="0">
                        <a:pos x="143" y="67"/>
                      </a:cxn>
                      <a:cxn ang="0">
                        <a:pos x="143" y="71"/>
                      </a:cxn>
                      <a:cxn ang="0">
                        <a:pos x="141" y="74"/>
                      </a:cxn>
                      <a:cxn ang="0">
                        <a:pos x="138" y="75"/>
                      </a:cxn>
                      <a:cxn ang="0">
                        <a:pos x="9" y="63"/>
                      </a:cxn>
                      <a:cxn ang="0">
                        <a:pos x="6" y="62"/>
                      </a:cxn>
                      <a:cxn ang="0">
                        <a:pos x="6" y="63"/>
                      </a:cxn>
                      <a:cxn ang="0">
                        <a:pos x="3" y="62"/>
                      </a:cxn>
                      <a:cxn ang="0">
                        <a:pos x="0" y="64"/>
                      </a:cxn>
                      <a:cxn ang="0">
                        <a:pos x="0" y="66"/>
                      </a:cxn>
                    </a:cxnLst>
                    <a:rect l="0" t="0" r="r" b="b"/>
                    <a:pathLst>
                      <a:path w="144" h="76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2" y="7"/>
                        </a:lnTo>
                        <a:lnTo>
                          <a:pt x="7" y="9"/>
                        </a:lnTo>
                        <a:lnTo>
                          <a:pt x="10" y="11"/>
                        </a:lnTo>
                        <a:lnTo>
                          <a:pt x="133" y="59"/>
                        </a:lnTo>
                        <a:lnTo>
                          <a:pt x="136" y="63"/>
                        </a:lnTo>
                        <a:lnTo>
                          <a:pt x="139" y="65"/>
                        </a:lnTo>
                        <a:lnTo>
                          <a:pt x="143" y="67"/>
                        </a:lnTo>
                        <a:lnTo>
                          <a:pt x="143" y="71"/>
                        </a:lnTo>
                        <a:lnTo>
                          <a:pt x="141" y="74"/>
                        </a:lnTo>
                        <a:lnTo>
                          <a:pt x="138" y="75"/>
                        </a:lnTo>
                        <a:lnTo>
                          <a:pt x="9" y="63"/>
                        </a:lnTo>
                        <a:lnTo>
                          <a:pt x="6" y="62"/>
                        </a:lnTo>
                        <a:lnTo>
                          <a:pt x="6" y="63"/>
                        </a:lnTo>
                        <a:lnTo>
                          <a:pt x="3" y="62"/>
                        </a:lnTo>
                        <a:lnTo>
                          <a:pt x="0" y="64"/>
                        </a:lnTo>
                        <a:lnTo>
                          <a:pt x="0" y="66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1" name="Freeform 209"/>
                  <p:cNvSpPr>
                    <a:spLocks noChangeAspect="1"/>
                  </p:cNvSpPr>
                  <p:nvPr/>
                </p:nvSpPr>
                <p:spPr bwMode="auto">
                  <a:xfrm>
                    <a:off x="1325" y="1202"/>
                    <a:ext cx="144" cy="7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4" y="4"/>
                      </a:cxn>
                      <a:cxn ang="0">
                        <a:pos x="6" y="6"/>
                      </a:cxn>
                      <a:cxn ang="0">
                        <a:pos x="11" y="7"/>
                      </a:cxn>
                      <a:cxn ang="0">
                        <a:pos x="131" y="54"/>
                      </a:cxn>
                      <a:cxn ang="0">
                        <a:pos x="136" y="58"/>
                      </a:cxn>
                      <a:cxn ang="0">
                        <a:pos x="139" y="59"/>
                      </a:cxn>
                      <a:cxn ang="0">
                        <a:pos x="143" y="63"/>
                      </a:cxn>
                      <a:cxn ang="0">
                        <a:pos x="143" y="66"/>
                      </a:cxn>
                      <a:cxn ang="0">
                        <a:pos x="140" y="69"/>
                      </a:cxn>
                      <a:cxn ang="0">
                        <a:pos x="138" y="69"/>
                      </a:cxn>
                      <a:cxn ang="0">
                        <a:pos x="11" y="57"/>
                      </a:cxn>
                      <a:cxn ang="0">
                        <a:pos x="7" y="58"/>
                      </a:cxn>
                      <a:cxn ang="0">
                        <a:pos x="4" y="57"/>
                      </a:cxn>
                      <a:cxn ang="0">
                        <a:pos x="1" y="57"/>
                      </a:cxn>
                      <a:cxn ang="0">
                        <a:pos x="1" y="59"/>
                      </a:cxn>
                      <a:cxn ang="0">
                        <a:pos x="0" y="62"/>
                      </a:cxn>
                    </a:cxnLst>
                    <a:rect l="0" t="0" r="r" b="b"/>
                    <a:pathLst>
                      <a:path w="144" h="70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4" y="4"/>
                        </a:lnTo>
                        <a:lnTo>
                          <a:pt x="6" y="6"/>
                        </a:lnTo>
                        <a:lnTo>
                          <a:pt x="11" y="7"/>
                        </a:lnTo>
                        <a:lnTo>
                          <a:pt x="131" y="54"/>
                        </a:lnTo>
                        <a:lnTo>
                          <a:pt x="136" y="58"/>
                        </a:lnTo>
                        <a:lnTo>
                          <a:pt x="139" y="59"/>
                        </a:lnTo>
                        <a:lnTo>
                          <a:pt x="143" y="63"/>
                        </a:lnTo>
                        <a:lnTo>
                          <a:pt x="143" y="66"/>
                        </a:lnTo>
                        <a:lnTo>
                          <a:pt x="140" y="69"/>
                        </a:lnTo>
                        <a:lnTo>
                          <a:pt x="138" y="69"/>
                        </a:lnTo>
                        <a:lnTo>
                          <a:pt x="11" y="57"/>
                        </a:lnTo>
                        <a:lnTo>
                          <a:pt x="7" y="58"/>
                        </a:lnTo>
                        <a:lnTo>
                          <a:pt x="4" y="57"/>
                        </a:lnTo>
                        <a:lnTo>
                          <a:pt x="1" y="57"/>
                        </a:lnTo>
                        <a:lnTo>
                          <a:pt x="1" y="59"/>
                        </a:lnTo>
                        <a:lnTo>
                          <a:pt x="0" y="62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2" name="Freeform 210"/>
                  <p:cNvSpPr>
                    <a:spLocks noChangeAspect="1"/>
                  </p:cNvSpPr>
                  <p:nvPr/>
                </p:nvSpPr>
                <p:spPr bwMode="auto">
                  <a:xfrm>
                    <a:off x="1327" y="1260"/>
                    <a:ext cx="142" cy="7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4"/>
                      </a:cxn>
                      <a:cxn ang="0">
                        <a:pos x="3" y="7"/>
                      </a:cxn>
                      <a:cxn ang="0">
                        <a:pos x="6" y="8"/>
                      </a:cxn>
                      <a:cxn ang="0">
                        <a:pos x="11" y="11"/>
                      </a:cxn>
                      <a:cxn ang="0">
                        <a:pos x="132" y="61"/>
                      </a:cxn>
                      <a:cxn ang="0">
                        <a:pos x="137" y="64"/>
                      </a:cxn>
                      <a:cxn ang="0">
                        <a:pos x="137" y="65"/>
                      </a:cxn>
                      <a:cxn ang="0">
                        <a:pos x="140" y="68"/>
                      </a:cxn>
                      <a:cxn ang="0">
                        <a:pos x="141" y="71"/>
                      </a:cxn>
                      <a:cxn ang="0">
                        <a:pos x="139" y="74"/>
                      </a:cxn>
                      <a:cxn ang="0">
                        <a:pos x="136" y="75"/>
                      </a:cxn>
                      <a:cxn ang="0">
                        <a:pos x="11" y="62"/>
                      </a:cxn>
                      <a:cxn ang="0">
                        <a:pos x="8" y="62"/>
                      </a:cxn>
                      <a:cxn ang="0">
                        <a:pos x="6" y="62"/>
                      </a:cxn>
                      <a:cxn ang="0">
                        <a:pos x="4" y="62"/>
                      </a:cxn>
                      <a:cxn ang="0">
                        <a:pos x="2" y="63"/>
                      </a:cxn>
                      <a:cxn ang="0">
                        <a:pos x="2" y="66"/>
                      </a:cxn>
                    </a:cxnLst>
                    <a:rect l="0" t="0" r="r" b="b"/>
                    <a:pathLst>
                      <a:path w="142" h="76">
                        <a:moveTo>
                          <a:pt x="0" y="0"/>
                        </a:moveTo>
                        <a:lnTo>
                          <a:pt x="0" y="4"/>
                        </a:lnTo>
                        <a:lnTo>
                          <a:pt x="3" y="7"/>
                        </a:lnTo>
                        <a:lnTo>
                          <a:pt x="6" y="8"/>
                        </a:lnTo>
                        <a:lnTo>
                          <a:pt x="11" y="11"/>
                        </a:lnTo>
                        <a:lnTo>
                          <a:pt x="132" y="61"/>
                        </a:lnTo>
                        <a:lnTo>
                          <a:pt x="137" y="64"/>
                        </a:lnTo>
                        <a:lnTo>
                          <a:pt x="137" y="65"/>
                        </a:lnTo>
                        <a:lnTo>
                          <a:pt x="140" y="68"/>
                        </a:lnTo>
                        <a:lnTo>
                          <a:pt x="141" y="71"/>
                        </a:lnTo>
                        <a:lnTo>
                          <a:pt x="139" y="74"/>
                        </a:lnTo>
                        <a:lnTo>
                          <a:pt x="136" y="75"/>
                        </a:lnTo>
                        <a:lnTo>
                          <a:pt x="11" y="62"/>
                        </a:lnTo>
                        <a:lnTo>
                          <a:pt x="8" y="62"/>
                        </a:lnTo>
                        <a:lnTo>
                          <a:pt x="6" y="62"/>
                        </a:lnTo>
                        <a:lnTo>
                          <a:pt x="4" y="62"/>
                        </a:lnTo>
                        <a:lnTo>
                          <a:pt x="2" y="63"/>
                        </a:lnTo>
                        <a:lnTo>
                          <a:pt x="2" y="66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3" name="Freeform 211"/>
                  <p:cNvSpPr>
                    <a:spLocks noChangeAspect="1"/>
                  </p:cNvSpPr>
                  <p:nvPr/>
                </p:nvSpPr>
                <p:spPr bwMode="auto">
                  <a:xfrm>
                    <a:off x="1326" y="1328"/>
                    <a:ext cx="142" cy="7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" y="2"/>
                      </a:cxn>
                      <a:cxn ang="0">
                        <a:pos x="4" y="4"/>
                      </a:cxn>
                      <a:cxn ang="0">
                        <a:pos x="4" y="5"/>
                      </a:cxn>
                      <a:cxn ang="0">
                        <a:pos x="10" y="8"/>
                      </a:cxn>
                      <a:cxn ang="0">
                        <a:pos x="129" y="57"/>
                      </a:cxn>
                      <a:cxn ang="0">
                        <a:pos x="136" y="59"/>
                      </a:cxn>
                      <a:cxn ang="0">
                        <a:pos x="138" y="62"/>
                      </a:cxn>
                      <a:cxn ang="0">
                        <a:pos x="139" y="66"/>
                      </a:cxn>
                      <a:cxn ang="0">
                        <a:pos x="141" y="68"/>
                      </a:cxn>
                      <a:cxn ang="0">
                        <a:pos x="140" y="70"/>
                      </a:cxn>
                      <a:cxn ang="0">
                        <a:pos x="136" y="73"/>
                      </a:cxn>
                      <a:cxn ang="0">
                        <a:pos x="12" y="59"/>
                      </a:cxn>
                      <a:cxn ang="0">
                        <a:pos x="8" y="59"/>
                      </a:cxn>
                      <a:cxn ang="0">
                        <a:pos x="4" y="59"/>
                      </a:cxn>
                      <a:cxn ang="0">
                        <a:pos x="3" y="59"/>
                      </a:cxn>
                      <a:cxn ang="0">
                        <a:pos x="3" y="61"/>
                      </a:cxn>
                      <a:cxn ang="0">
                        <a:pos x="2" y="64"/>
                      </a:cxn>
                    </a:cxnLst>
                    <a:rect l="0" t="0" r="r" b="b"/>
                    <a:pathLst>
                      <a:path w="142" h="74">
                        <a:moveTo>
                          <a:pt x="0" y="0"/>
                        </a:moveTo>
                        <a:lnTo>
                          <a:pt x="2" y="2"/>
                        </a:lnTo>
                        <a:lnTo>
                          <a:pt x="4" y="4"/>
                        </a:lnTo>
                        <a:lnTo>
                          <a:pt x="4" y="5"/>
                        </a:lnTo>
                        <a:lnTo>
                          <a:pt x="10" y="8"/>
                        </a:lnTo>
                        <a:lnTo>
                          <a:pt x="129" y="57"/>
                        </a:lnTo>
                        <a:lnTo>
                          <a:pt x="136" y="59"/>
                        </a:lnTo>
                        <a:lnTo>
                          <a:pt x="138" y="62"/>
                        </a:lnTo>
                        <a:lnTo>
                          <a:pt x="139" y="66"/>
                        </a:lnTo>
                        <a:lnTo>
                          <a:pt x="141" y="68"/>
                        </a:lnTo>
                        <a:lnTo>
                          <a:pt x="140" y="70"/>
                        </a:lnTo>
                        <a:lnTo>
                          <a:pt x="136" y="73"/>
                        </a:lnTo>
                        <a:lnTo>
                          <a:pt x="12" y="59"/>
                        </a:lnTo>
                        <a:lnTo>
                          <a:pt x="8" y="59"/>
                        </a:lnTo>
                        <a:lnTo>
                          <a:pt x="4" y="59"/>
                        </a:lnTo>
                        <a:lnTo>
                          <a:pt x="3" y="59"/>
                        </a:lnTo>
                        <a:lnTo>
                          <a:pt x="3" y="61"/>
                        </a:lnTo>
                        <a:lnTo>
                          <a:pt x="2" y="64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4" name="Freeform 212"/>
                  <p:cNvSpPr>
                    <a:spLocks noChangeAspect="1"/>
                  </p:cNvSpPr>
                  <p:nvPr/>
                </p:nvSpPr>
                <p:spPr bwMode="auto">
                  <a:xfrm>
                    <a:off x="1326" y="1391"/>
                    <a:ext cx="142" cy="7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"/>
                      </a:cxn>
                      <a:cxn ang="0">
                        <a:pos x="1" y="7"/>
                      </a:cxn>
                      <a:cxn ang="0">
                        <a:pos x="5" y="9"/>
                      </a:cxn>
                      <a:cxn ang="0">
                        <a:pos x="11" y="10"/>
                      </a:cxn>
                      <a:cxn ang="0">
                        <a:pos x="129" y="59"/>
                      </a:cxn>
                      <a:cxn ang="0">
                        <a:pos x="137" y="61"/>
                      </a:cxn>
                      <a:cxn ang="0">
                        <a:pos x="138" y="63"/>
                      </a:cxn>
                      <a:cxn ang="0">
                        <a:pos x="141" y="67"/>
                      </a:cxn>
                      <a:cxn ang="0">
                        <a:pos x="141" y="69"/>
                      </a:cxn>
                      <a:cxn ang="0">
                        <a:pos x="140" y="72"/>
                      </a:cxn>
                      <a:cxn ang="0">
                        <a:pos x="135" y="72"/>
                      </a:cxn>
                      <a:cxn ang="0">
                        <a:pos x="73" y="65"/>
                      </a:cxn>
                    </a:cxnLst>
                    <a:rect l="0" t="0" r="r" b="b"/>
                    <a:pathLst>
                      <a:path w="142" h="73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1" y="7"/>
                        </a:lnTo>
                        <a:lnTo>
                          <a:pt x="5" y="9"/>
                        </a:lnTo>
                        <a:lnTo>
                          <a:pt x="11" y="10"/>
                        </a:lnTo>
                        <a:lnTo>
                          <a:pt x="129" y="59"/>
                        </a:lnTo>
                        <a:lnTo>
                          <a:pt x="137" y="61"/>
                        </a:lnTo>
                        <a:lnTo>
                          <a:pt x="138" y="63"/>
                        </a:lnTo>
                        <a:lnTo>
                          <a:pt x="141" y="67"/>
                        </a:lnTo>
                        <a:lnTo>
                          <a:pt x="141" y="69"/>
                        </a:lnTo>
                        <a:lnTo>
                          <a:pt x="140" y="72"/>
                        </a:lnTo>
                        <a:lnTo>
                          <a:pt x="135" y="72"/>
                        </a:lnTo>
                        <a:lnTo>
                          <a:pt x="73" y="65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47" name="Text Box 213"/>
                <p:cNvSpPr txBox="1">
                  <a:spLocks noChangeArrowheads="1"/>
                </p:cNvSpPr>
                <p:nvPr/>
              </p:nvSpPr>
              <p:spPr bwMode="auto">
                <a:xfrm>
                  <a:off x="1922" y="709"/>
                  <a:ext cx="182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sz="2000" b="1" dirty="0">
                      <a:latin typeface="Symbol" pitchFamily="-112" charset="2"/>
                    </a:rPr>
                    <a:t>g</a:t>
                  </a:r>
                </a:p>
              </p:txBody>
            </p:sp>
          </p:grpSp>
          <p:sp>
            <p:nvSpPr>
              <p:cNvPr id="42" name="Text Box 214"/>
              <p:cNvSpPr txBox="1">
                <a:spLocks noChangeArrowheads="1"/>
              </p:cNvSpPr>
              <p:nvPr/>
            </p:nvSpPr>
            <p:spPr bwMode="auto">
              <a:xfrm>
                <a:off x="158750" y="2711569"/>
                <a:ext cx="311150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b="1" dirty="0">
                    <a:latin typeface="Times New Roman" pitchFamily="-112" charset="0"/>
                  </a:rPr>
                  <a:t>p</a:t>
                </a:r>
              </a:p>
            </p:txBody>
          </p:sp>
          <p:sp>
            <p:nvSpPr>
              <p:cNvPr id="43" name="Text Box 215"/>
              <p:cNvSpPr txBox="1">
                <a:spLocks noChangeArrowheads="1"/>
              </p:cNvSpPr>
              <p:nvPr/>
            </p:nvSpPr>
            <p:spPr bwMode="auto">
              <a:xfrm>
                <a:off x="4114496" y="2674490"/>
                <a:ext cx="387351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b="1" dirty="0" err="1">
                    <a:latin typeface="Times New Roman" pitchFamily="-112" charset="0"/>
                  </a:rPr>
                  <a:t>p</a:t>
                </a:r>
                <a:r>
                  <a:rPr lang="en-US" b="1" dirty="0">
                    <a:latin typeface="Times New Roman" pitchFamily="-112" charset="0"/>
                  </a:rPr>
                  <a:t>’</a:t>
                </a:r>
              </a:p>
            </p:txBody>
          </p:sp>
        </p:grpSp>
        <p:sp>
          <p:nvSpPr>
            <p:cNvPr id="31" name="Freeform 174"/>
            <p:cNvSpPr>
              <a:spLocks/>
            </p:cNvSpPr>
            <p:nvPr/>
          </p:nvSpPr>
          <p:spPr bwMode="auto">
            <a:xfrm flipV="1">
              <a:off x="5299076" y="2656739"/>
              <a:ext cx="3381374" cy="211668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624" y="0"/>
                </a:cxn>
                <a:cxn ang="0">
                  <a:pos x="1200" y="48"/>
                </a:cxn>
              </a:cxnLst>
              <a:rect l="0" t="0" r="r" b="b"/>
              <a:pathLst>
                <a:path w="1200" h="48">
                  <a:moveTo>
                    <a:pt x="0" y="48"/>
                  </a:moveTo>
                  <a:cubicBezTo>
                    <a:pt x="212" y="24"/>
                    <a:pt x="424" y="0"/>
                    <a:pt x="624" y="0"/>
                  </a:cubicBezTo>
                  <a:cubicBezTo>
                    <a:pt x="824" y="0"/>
                    <a:pt x="1012" y="24"/>
                    <a:pt x="1200" y="48"/>
                  </a:cubicBezTo>
                </a:path>
              </a:pathLst>
            </a:custGeom>
            <a:noFill/>
            <a:ln w="9525" cap="flat">
              <a:solidFill>
                <a:schemeClr val="tx1"/>
              </a:solidFill>
              <a:prstDash val="dash"/>
              <a:round/>
              <a:headEnd type="none" w="med" len="med"/>
              <a:tailEnd type="arrow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Text Box 175"/>
            <p:cNvSpPr txBox="1">
              <a:spLocks noChangeArrowheads="1"/>
            </p:cNvSpPr>
            <p:nvPr/>
          </p:nvSpPr>
          <p:spPr bwMode="auto">
            <a:xfrm>
              <a:off x="7013438" y="2740296"/>
              <a:ext cx="304801" cy="336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600" b="1" dirty="0" err="1">
                  <a:latin typeface="Times New Roman" pitchFamily="-112" charset="0"/>
                </a:rPr>
                <a:t>t</a:t>
              </a:r>
              <a:endParaRPr lang="en-US" sz="1600" b="1" dirty="0">
                <a:latin typeface="Times New Roman" pitchFamily="-112" charset="0"/>
              </a:endParaRPr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4048923" y="1322917"/>
            <a:ext cx="41666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Measure them through exclusive reactions</a:t>
            </a:r>
          </a:p>
          <a:p>
            <a:pPr algn="ctr"/>
            <a:r>
              <a:rPr lang="en-US" b="1" dirty="0" smtClean="0">
                <a:solidFill>
                  <a:srgbClr val="CFB41D"/>
                </a:solidFill>
              </a:rPr>
              <a:t>golden channel: </a:t>
            </a:r>
            <a:r>
              <a:rPr lang="en-US" b="1" dirty="0" smtClean="0">
                <a:solidFill>
                  <a:srgbClr val="FF0000"/>
                </a:solidFill>
              </a:rPr>
              <a:t>DVCS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81" name="Oval 80"/>
          <p:cNvSpPr/>
          <p:nvPr/>
        </p:nvSpPr>
        <p:spPr bwMode="auto">
          <a:xfrm>
            <a:off x="7306834" y="5316259"/>
            <a:ext cx="672999" cy="566690"/>
          </a:xfrm>
          <a:prstGeom prst="ellipse">
            <a:avLst/>
          </a:prstGeom>
          <a:noFill/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cxnSp>
        <p:nvCxnSpPr>
          <p:cNvPr id="82" name="Straight Arrow Connector 81"/>
          <p:cNvCxnSpPr/>
          <p:nvPr/>
        </p:nvCxnSpPr>
        <p:spPr bwMode="auto">
          <a:xfrm flipH="1">
            <a:off x="6752167" y="5834215"/>
            <a:ext cx="720894" cy="63220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5" name="TextBox 84"/>
          <p:cNvSpPr txBox="1"/>
          <p:nvPr/>
        </p:nvSpPr>
        <p:spPr>
          <a:xfrm>
            <a:off x="2899832" y="6297082"/>
            <a:ext cx="4825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responsible for orbital angular momentum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5952751" y="1969209"/>
            <a:ext cx="33690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/>
              <a:buChar char="•"/>
            </a:pPr>
            <a:r>
              <a:rPr lang="en-US" dirty="0" smtClean="0">
                <a:latin typeface="Comic Sans MS"/>
                <a:cs typeface="Comic Sans MS"/>
              </a:rPr>
              <a:t>theoretically clean </a:t>
            </a:r>
          </a:p>
          <a:p>
            <a:pPr>
              <a:buFont typeface="Arial"/>
              <a:buChar char="•"/>
            </a:pPr>
            <a:r>
              <a:rPr lang="en-US" b="1" dirty="0" smtClean="0">
                <a:latin typeface="Comic Sans MS"/>
                <a:cs typeface="Comic Sans MS"/>
              </a:rPr>
              <a:t> wide range of observables 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</a:p>
          <a:p>
            <a:r>
              <a:rPr lang="en-US" b="1" dirty="0" smtClean="0">
                <a:latin typeface="Comic Sans MS"/>
                <a:cs typeface="Comic Sans MS"/>
              </a:rPr>
              <a:t>(</a:t>
            </a:r>
            <a:r>
              <a:rPr lang="en-US" b="1" dirty="0" err="1" smtClean="0">
                <a:latin typeface="Symbol" charset="2"/>
                <a:cs typeface="Symbol" charset="2"/>
              </a:rPr>
              <a:t>s</a:t>
            </a:r>
            <a:r>
              <a:rPr lang="en-US" b="1" dirty="0" smtClean="0">
                <a:latin typeface="Comic Sans MS"/>
                <a:cs typeface="Comic Sans MS"/>
              </a:rPr>
              <a:t>, A</a:t>
            </a:r>
            <a:r>
              <a:rPr lang="en-US" b="1" baseline="-25000" dirty="0" smtClean="0">
                <a:latin typeface="Comic Sans MS"/>
                <a:cs typeface="Comic Sans MS"/>
              </a:rPr>
              <a:t>UT</a:t>
            </a:r>
            <a:r>
              <a:rPr lang="en-US" b="1" dirty="0" smtClean="0">
                <a:latin typeface="Comic Sans MS"/>
                <a:cs typeface="Comic Sans MS"/>
              </a:rPr>
              <a:t>, A</a:t>
            </a:r>
            <a:r>
              <a:rPr lang="en-US" b="1" baseline="-25000" dirty="0" smtClean="0">
                <a:latin typeface="Comic Sans MS"/>
                <a:cs typeface="Comic Sans MS"/>
              </a:rPr>
              <a:t>LU, </a:t>
            </a:r>
            <a:r>
              <a:rPr lang="en-US" b="1" dirty="0" smtClean="0">
                <a:latin typeface="Comic Sans MS"/>
                <a:cs typeface="Comic Sans MS"/>
              </a:rPr>
              <a:t>A</a:t>
            </a:r>
            <a:r>
              <a:rPr lang="en-US" b="1" baseline="-25000" dirty="0" smtClean="0">
                <a:latin typeface="Comic Sans MS"/>
                <a:cs typeface="Comic Sans MS"/>
              </a:rPr>
              <a:t>C</a:t>
            </a:r>
            <a:r>
              <a:rPr lang="en-US" b="1" dirty="0" smtClean="0">
                <a:latin typeface="Comic Sans MS"/>
                <a:cs typeface="Comic Sans MS"/>
              </a:rPr>
              <a:t>)</a:t>
            </a:r>
            <a:endParaRPr lang="en-US" dirty="0"/>
          </a:p>
        </p:txBody>
      </p:sp>
      <p:sp>
        <p:nvSpPr>
          <p:cNvPr id="84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Accessing the Generalized Parton Distributions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85861176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0" grpId="0"/>
      <p:bldP spid="81" grpId="0" animBg="1"/>
      <p:bldP spid="8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x-q2-dvc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-83373" y="673218"/>
            <a:ext cx="8636000" cy="6200887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 phase-space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7476145" y="2667963"/>
            <a:ext cx="1722696" cy="715016"/>
            <a:chOff x="7476145" y="2667963"/>
            <a:chExt cx="1722696" cy="715016"/>
          </a:xfrm>
        </p:grpSpPr>
        <p:cxnSp>
          <p:nvCxnSpPr>
            <p:cNvPr id="8" name="Straight Arrow Connector 7"/>
            <p:cNvCxnSpPr>
              <a:endCxn id="10" idx="1"/>
            </p:cNvCxnSpPr>
            <p:nvPr/>
          </p:nvCxnSpPr>
          <p:spPr>
            <a:xfrm flipV="1">
              <a:off x="7476145" y="2929573"/>
              <a:ext cx="730117" cy="453406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8206262" y="2667963"/>
              <a:ext cx="99257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FF0000"/>
                  </a:solidFill>
                </a:rPr>
                <a:t>5x100 </a:t>
              </a:r>
              <a:r>
                <a:rPr lang="en-US" sz="1400" b="1" dirty="0" err="1" smtClean="0">
                  <a:solidFill>
                    <a:srgbClr val="FF0000"/>
                  </a:solidFill>
                </a:rPr>
                <a:t>GeV</a:t>
              </a:r>
              <a:endParaRPr lang="en-US" sz="1400" b="1" dirty="0" smtClean="0">
                <a:solidFill>
                  <a:srgbClr val="FF0000"/>
                </a:solidFill>
              </a:endParaRPr>
            </a:p>
            <a:p>
              <a:pPr algn="ctr"/>
              <a:r>
                <a:rPr lang="en-US" sz="1400" b="1" dirty="0" smtClean="0">
                  <a:solidFill>
                    <a:srgbClr val="FF0000"/>
                  </a:solidFill>
                </a:rPr>
                <a:t>Stage 1</a:t>
              </a:r>
              <a:endParaRPr lang="en-US" sz="14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7135353" y="690425"/>
            <a:ext cx="2081052" cy="523220"/>
            <a:chOff x="7135353" y="690425"/>
            <a:chExt cx="2081052" cy="523220"/>
          </a:xfrm>
        </p:grpSpPr>
        <p:cxnSp>
          <p:nvCxnSpPr>
            <p:cNvPr id="12" name="Straight Arrow Connector 11"/>
            <p:cNvCxnSpPr>
              <a:endCxn id="13" idx="1"/>
            </p:cNvCxnSpPr>
            <p:nvPr/>
          </p:nvCxnSpPr>
          <p:spPr>
            <a:xfrm flipV="1">
              <a:off x="7135353" y="952035"/>
              <a:ext cx="998704" cy="23254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8134057" y="690425"/>
              <a:ext cx="10823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/>
                <a:t>20x250 </a:t>
              </a:r>
              <a:r>
                <a:rPr lang="en-US" sz="1400" b="1" dirty="0" err="1" smtClean="0"/>
                <a:t>GeV</a:t>
              </a:r>
              <a:endParaRPr lang="en-US" sz="1400" b="1" dirty="0" smtClean="0"/>
            </a:p>
            <a:p>
              <a:pPr algn="ctr"/>
              <a:r>
                <a:rPr lang="en-US" sz="1400" b="1" dirty="0" smtClean="0"/>
                <a:t>Stage 2</a:t>
              </a:r>
              <a:endParaRPr lang="en-US" sz="1400" b="1" dirty="0"/>
            </a:p>
          </p:txBody>
        </p:sp>
      </p:grp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1835150" y="5294937"/>
            <a:ext cx="1511300" cy="830997"/>
          </a:xfrm>
          <a:prstGeom prst="rect">
            <a:avLst/>
          </a:prstGeom>
          <a:solidFill>
            <a:schemeClr val="accent5">
              <a:lumMod val="60000"/>
              <a:lumOff val="40000"/>
              <a:alpha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HERA results limited by lack of statistics</a:t>
            </a:r>
            <a:endParaRPr lang="en-US" sz="16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546100" y="3599597"/>
            <a:ext cx="1968500" cy="1077218"/>
          </a:xfrm>
          <a:prstGeom prst="rect">
            <a:avLst/>
          </a:prstGeom>
          <a:solidFill>
            <a:srgbClr val="FFFF00">
              <a:alpha val="5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/>
              <a:t>eRHIC</a:t>
            </a:r>
            <a:r>
              <a:rPr lang="en-US" sz="1600" b="1" dirty="0" smtClean="0"/>
              <a:t>: the first machine to measure </a:t>
            </a:r>
            <a:r>
              <a:rPr lang="en-US" sz="1600" b="1" dirty="0" err="1" smtClean="0"/>
              <a:t>xsec</a:t>
            </a:r>
            <a:r>
              <a:rPr lang="en-US" sz="1600" b="1" dirty="0" smtClean="0"/>
              <a:t>. And asymmetries</a:t>
            </a:r>
            <a:endParaRPr lang="en-US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L</a:t>
            </a: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uminosity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34" name="Date Placeholder 3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4736663" y="902853"/>
            <a:ext cx="3308021" cy="1200316"/>
          </a:xfrm>
          <a:prstGeom prst="rect">
            <a:avLst/>
          </a:prstGeom>
          <a:noFill/>
        </p:spPr>
        <p:txBody>
          <a:bodyPr wrap="square" lIns="91428" tIns="45714" rIns="91428" bIns="45714">
            <a:spAutoFit/>
          </a:bodyPr>
          <a:lstStyle/>
          <a:p>
            <a:pPr marL="230188" indent="-230188">
              <a:lnSpc>
                <a:spcPct val="100000"/>
              </a:lnSpc>
              <a:buClr>
                <a:srgbClr val="0000FF"/>
              </a:buClr>
              <a:buFont typeface="Wingdings" charset="2"/>
              <a:buChar char="²"/>
              <a:defRPr/>
            </a:pP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EIC will provide sufficient </a:t>
            </a:r>
            <a:r>
              <a:rPr lang="en-US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lumi</a:t>
            </a: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bin in multi-</a:t>
            </a: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dimensions</a:t>
            </a:r>
          </a:p>
          <a:p>
            <a:pPr marL="230188" indent="-230188">
              <a:lnSpc>
                <a:spcPct val="100000"/>
              </a:lnSpc>
              <a:buClr>
                <a:srgbClr val="0000FF"/>
              </a:buClr>
              <a:buFont typeface="Wingdings" charset="2"/>
              <a:buChar char="²"/>
              <a:defRPr/>
            </a:pP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wide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Q</a:t>
            </a:r>
            <a:r>
              <a:rPr lang="en-US" b="1" baseline="3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range needed to extract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GPDs</a:t>
            </a:r>
            <a:endParaRPr lang="en-US" b="1" dirty="0">
              <a:solidFill>
                <a:srgbClr val="0000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/>
              <a:cs typeface="Comic Sans M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13356" y="1026471"/>
            <a:ext cx="2910844" cy="923330"/>
          </a:xfrm>
          <a:prstGeom prst="rect">
            <a:avLst/>
          </a:prstGeom>
          <a:noFill/>
          <a:ln w="12700" cmpd="sng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EIC </a:t>
            </a:r>
            <a:r>
              <a:rPr lang="en-US" b="1" dirty="0" err="1" smtClean="0"/>
              <a:t>lumi</a:t>
            </a:r>
            <a:r>
              <a:rPr lang="en-US" b="1" dirty="0" smtClean="0"/>
              <a:t>: </a:t>
            </a:r>
          </a:p>
          <a:p>
            <a:r>
              <a:rPr lang="en-US" b="1" dirty="0" smtClean="0"/>
              <a:t>~10 fb</a:t>
            </a:r>
            <a:r>
              <a:rPr lang="en-US" b="1" baseline="30000" dirty="0" smtClean="0"/>
              <a:t>-1</a:t>
            </a:r>
            <a:r>
              <a:rPr lang="en-US" b="1" dirty="0" smtClean="0"/>
              <a:t>    [1 year @   5x100]</a:t>
            </a:r>
          </a:p>
          <a:p>
            <a:r>
              <a:rPr lang="en-US" b="1" dirty="0" smtClean="0"/>
              <a:t>~100 fb</a:t>
            </a:r>
            <a:r>
              <a:rPr lang="en-US" b="1" baseline="30000" dirty="0" smtClean="0"/>
              <a:t>-1</a:t>
            </a:r>
            <a:r>
              <a:rPr lang="en-US" b="1" dirty="0" smtClean="0"/>
              <a:t>  [1 year @ 20x250]</a:t>
            </a:r>
          </a:p>
        </p:txBody>
      </p:sp>
      <p:pic>
        <p:nvPicPr>
          <p:cNvPr id="33" name="Picture 32" descr="DVCS.x.Q2.5x100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5835" y="2772985"/>
            <a:ext cx="4248813" cy="2966582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1498397" y="2465209"/>
            <a:ext cx="1625803" cy="307776"/>
          </a:xfrm>
          <a:prstGeom prst="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5 X 100 – stage 1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085930" y="5772421"/>
            <a:ext cx="73559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buClr>
                <a:srgbClr val="0000FF"/>
              </a:buClr>
              <a:defRPr/>
            </a:pPr>
            <a:r>
              <a:rPr lang="en-US" sz="2000" b="1" dirty="0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… we can do a fine binning in Q2 and W… and even in |</a:t>
            </a:r>
            <a:r>
              <a:rPr lang="en-US" sz="2000" b="1" dirty="0" err="1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t</a:t>
            </a:r>
            <a:r>
              <a:rPr lang="en-US" sz="2000" b="1" dirty="0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|</a:t>
            </a:r>
          </a:p>
        </p:txBody>
      </p:sp>
      <p:sp>
        <p:nvSpPr>
          <p:cNvPr id="30" name="Footer Placeholder 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pic>
        <p:nvPicPr>
          <p:cNvPr id="31" name="Picture 30" descr="DVCS.x.Q2.20x250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4853830" y="2772985"/>
            <a:ext cx="4248813" cy="2966582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6390674" y="2465208"/>
            <a:ext cx="1673893" cy="307777"/>
          </a:xfrm>
          <a:prstGeom prst="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20 X 250 – stage 2</a:t>
            </a:r>
            <a:endParaRPr lang="en-US" sz="1400" b="1" dirty="0">
              <a:solidFill>
                <a:srgbClr val="FF0000"/>
              </a:solidFill>
            </a:endParaRPr>
          </a:p>
        </p:txBody>
      </p:sp>
      <p:pic>
        <p:nvPicPr>
          <p:cNvPr id="35" name="Picture 11" descr="EIClogo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373542" y="847360"/>
            <a:ext cx="729101" cy="662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pic>
        <p:nvPicPr>
          <p:cNvPr id="5" name="Picture 4" descr="Screen Shot 2013-05-01 at 3.13.15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10" y="793750"/>
            <a:ext cx="5988980" cy="5511800"/>
          </a:xfrm>
          <a:prstGeom prst="rect">
            <a:avLst/>
          </a:prstGeom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From the EIC white paper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22600" y="793750"/>
            <a:ext cx="2895600" cy="5511800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373246" y="844550"/>
            <a:ext cx="2313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~ 1 year of data taking 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004390" y="1921638"/>
            <a:ext cx="313961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Simulation:</a:t>
            </a:r>
          </a:p>
          <a:p>
            <a:endParaRPr lang="en-US" b="1" dirty="0" smtClean="0"/>
          </a:p>
          <a:p>
            <a:pPr marL="177800" indent="-177800">
              <a:buFont typeface="Arial"/>
              <a:buChar char="•"/>
            </a:pPr>
            <a:r>
              <a:rPr lang="en-US" b="1" dirty="0" err="1" smtClean="0"/>
              <a:t>y</a:t>
            </a:r>
            <a:r>
              <a:rPr lang="en-US" b="1" dirty="0" smtClean="0"/>
              <a:t>&gt;0.01 (detector acceptance)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Detector smearing  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The |</a:t>
            </a:r>
            <a:r>
              <a:rPr lang="en-US" b="1" dirty="0" err="1" smtClean="0"/>
              <a:t>t</a:t>
            </a:r>
            <a:r>
              <a:rPr lang="en-US" b="1" dirty="0" smtClean="0"/>
              <a:t>|-binning is (3*</a:t>
            </a:r>
            <a:r>
              <a:rPr lang="en-US" b="1" dirty="0" err="1" smtClean="0"/>
              <a:t>reso</a:t>
            </a:r>
            <a:r>
              <a:rPr lang="en-US" b="1" dirty="0" smtClean="0"/>
              <a:t>)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Exponential |</a:t>
            </a:r>
            <a:r>
              <a:rPr lang="en-US" b="1" dirty="0" err="1" smtClean="0"/>
              <a:t>t</a:t>
            </a:r>
            <a:r>
              <a:rPr lang="en-US" b="1" dirty="0" smtClean="0"/>
              <a:t>|-dependence </a:t>
            </a:r>
            <a:r>
              <a:rPr lang="en-US" b="1" dirty="0" err="1" smtClean="0"/>
              <a:t>exp(B</a:t>
            </a:r>
            <a:r>
              <a:rPr lang="en-US" b="1" dirty="0" smtClean="0"/>
              <a:t>*|</a:t>
            </a:r>
            <a:r>
              <a:rPr lang="en-US" b="1" dirty="0" err="1" smtClean="0"/>
              <a:t>t</a:t>
            </a:r>
            <a:r>
              <a:rPr lang="en-US" b="1" dirty="0" smtClean="0"/>
              <a:t>|) 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B-slope=5.6 compatible with H1 data, to facilitate Dieter’s global fitting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5% systematic uncertainties</a:t>
            </a:r>
            <a:endParaRPr lang="en-US" b="1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Transverse target-spin asymmetry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pic>
        <p:nvPicPr>
          <p:cNvPr id="9" name="Picture 8" descr="plot-AUT20x250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165100" y="952500"/>
            <a:ext cx="8585200" cy="26162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124200" y="5396468"/>
            <a:ext cx="2938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Gives access to GPD E</a:t>
            </a:r>
            <a:endParaRPr lang="en-US" sz="2400" b="1" dirty="0">
              <a:solidFill>
                <a:srgbClr val="0000FF"/>
              </a:solidFill>
            </a:endParaRPr>
          </a:p>
        </p:txBody>
      </p:sp>
      <p:graphicFrame>
        <p:nvGraphicFramePr>
          <p:cNvPr id="12" name="Object 8"/>
          <p:cNvGraphicFramePr>
            <a:graphicFrameLocks noChangeAspect="1"/>
          </p:cNvGraphicFramePr>
          <p:nvPr/>
        </p:nvGraphicFramePr>
        <p:xfrm>
          <a:off x="213356" y="4481737"/>
          <a:ext cx="5456238" cy="712788"/>
        </p:xfrm>
        <a:graphic>
          <a:graphicData uri="http://schemas.openxmlformats.org/presentationml/2006/ole">
            <p:oleObj spid="_x0000_s409602" name="Equation" r:id="rId5" imgW="3378200" imgH="406400" progId="Equation.3">
              <p:embed/>
            </p:oleObj>
          </a:graphicData>
        </a:graphic>
      </p:graphicFrame>
      <p:grpSp>
        <p:nvGrpSpPr>
          <p:cNvPr id="13" name="Group 12"/>
          <p:cNvGrpSpPr/>
          <p:nvPr/>
        </p:nvGrpSpPr>
        <p:grpSpPr>
          <a:xfrm>
            <a:off x="2094066" y="4502775"/>
            <a:ext cx="6560936" cy="699258"/>
            <a:chOff x="1921985" y="5208988"/>
            <a:chExt cx="6560936" cy="699258"/>
          </a:xfrm>
        </p:grpSpPr>
        <p:sp>
          <p:nvSpPr>
            <p:cNvPr id="14" name="TextBox 13"/>
            <p:cNvSpPr txBox="1"/>
            <p:nvPr/>
          </p:nvSpPr>
          <p:spPr>
            <a:xfrm>
              <a:off x="5548234" y="5261915"/>
              <a:ext cx="29346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 err="1" smtClean="0">
                  <a:solidFill>
                    <a:srgbClr val="000090"/>
                  </a:solidFill>
                </a:rPr>
                <a:t>sin(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T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-f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N</a:t>
              </a:r>
              <a:r>
                <a:rPr lang="en-US" b="1" i="1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)</a:t>
              </a:r>
              <a:r>
                <a:rPr lang="en-US" b="1" i="1" baseline="-25000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 </a:t>
              </a:r>
              <a:r>
                <a:rPr lang="en-US" b="1" dirty="0" smtClean="0">
                  <a:solidFill>
                    <a:srgbClr val="000090"/>
                  </a:solidFill>
                </a:rPr>
                <a:t> </a:t>
              </a:r>
            </a:p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governed by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  <a:r>
                <a:rPr lang="en-US" b="1" dirty="0" smtClean="0">
                  <a:solidFill>
                    <a:srgbClr val="000090"/>
                  </a:solidFill>
                </a:rPr>
                <a:t> and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1921985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3759033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124200" y="2425700"/>
            <a:ext cx="3784600" cy="1548031"/>
            <a:chOff x="3124200" y="2425700"/>
            <a:chExt cx="3784600" cy="1548031"/>
          </a:xfrm>
        </p:grpSpPr>
        <p:cxnSp>
          <p:nvCxnSpPr>
            <p:cNvPr id="18" name="Straight Arrow Connector 17"/>
            <p:cNvCxnSpPr/>
            <p:nvPr/>
          </p:nvCxnSpPr>
          <p:spPr>
            <a:xfrm>
              <a:off x="3124200" y="2425700"/>
              <a:ext cx="1079500" cy="9144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 rot="10800000" flipV="1">
              <a:off x="4800600" y="2425700"/>
              <a:ext cx="2108200" cy="9144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3499313" y="3327400"/>
              <a:ext cx="20886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FF0000"/>
                  </a:solidFill>
                </a:rPr>
                <a:t>Different assumptions for E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3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Imaging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43597" y="762008"/>
            <a:ext cx="340040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Wingdings" charset="2"/>
              <a:buChar char="Ø"/>
            </a:pPr>
            <a:r>
              <a:rPr lang="en-US" sz="1400" b="1" dirty="0" smtClean="0"/>
              <a:t>A global fit over all mock data was done, based on the </a:t>
            </a:r>
            <a:r>
              <a:rPr lang="en-US" sz="1400" b="1" dirty="0" err="1" smtClean="0"/>
              <a:t>GPDs</a:t>
            </a:r>
            <a:r>
              <a:rPr lang="en-US" sz="1400" b="1" dirty="0" smtClean="0"/>
              <a:t>-based model:</a:t>
            </a:r>
          </a:p>
          <a:p>
            <a:pPr marL="228600" indent="-228600"/>
            <a:r>
              <a:rPr lang="en-US" sz="1400" b="1" dirty="0" smtClean="0"/>
              <a:t>     </a:t>
            </a:r>
            <a:r>
              <a:rPr lang="en-US" sz="1400" b="1" dirty="0" smtClean="0">
                <a:solidFill>
                  <a:srgbClr val="0000FF"/>
                </a:solidFill>
              </a:rPr>
              <a:t>[K. </a:t>
            </a:r>
            <a:r>
              <a:rPr lang="en-US" sz="1400" b="1" dirty="0" err="1" smtClean="0">
                <a:solidFill>
                  <a:srgbClr val="0000FF"/>
                </a:solidFill>
              </a:rPr>
              <a:t>Kumerički</a:t>
            </a:r>
            <a:r>
              <a:rPr lang="en-US" sz="1400" b="1" dirty="0" smtClean="0">
                <a:solidFill>
                  <a:srgbClr val="0000FF"/>
                </a:solidFill>
              </a:rPr>
              <a:t>, D </a:t>
            </a:r>
            <a:r>
              <a:rPr lang="en-US" sz="1400" b="1" dirty="0" err="1" smtClean="0">
                <a:solidFill>
                  <a:srgbClr val="0000FF"/>
                </a:solidFill>
              </a:rPr>
              <a:t>Müller</a:t>
            </a:r>
            <a:r>
              <a:rPr lang="en-US" sz="1400" b="1" dirty="0" smtClean="0">
                <a:solidFill>
                  <a:srgbClr val="0000FF"/>
                </a:solidFill>
              </a:rPr>
              <a:t>, K. </a:t>
            </a:r>
            <a:r>
              <a:rPr lang="en-US" sz="1400" b="1" dirty="0" err="1" smtClean="0">
                <a:solidFill>
                  <a:srgbClr val="0000FF"/>
                </a:solidFill>
              </a:rPr>
              <a:t>Passek-Kumerički</a:t>
            </a:r>
            <a:r>
              <a:rPr lang="en-US" sz="1400" b="1" dirty="0" smtClean="0">
                <a:solidFill>
                  <a:srgbClr val="0000FF"/>
                </a:solidFill>
              </a:rPr>
              <a:t> 2007]</a:t>
            </a:r>
          </a:p>
          <a:p>
            <a:pPr marL="228600" indent="-228600"/>
            <a:endParaRPr lang="en-US" sz="1400" b="1" dirty="0" smtClean="0">
              <a:solidFill>
                <a:srgbClr val="0000FF"/>
              </a:solidFill>
            </a:endParaRPr>
          </a:p>
          <a:p>
            <a:pPr marL="228600" indent="-228600">
              <a:buFont typeface="Wingdings" charset="2"/>
              <a:buChar char="Ø"/>
            </a:pPr>
            <a:r>
              <a:rPr lang="en-US" sz="1400" b="1" dirty="0" smtClean="0"/>
              <a:t>Known values </a:t>
            </a:r>
            <a:r>
              <a:rPr lang="en-US" sz="1400" b="1" i="1" dirty="0" err="1" smtClean="0"/>
              <a:t>q(x</a:t>
            </a:r>
            <a:r>
              <a:rPr lang="en-US" sz="1400" b="1" i="1" dirty="0" smtClean="0"/>
              <a:t>)</a:t>
            </a:r>
            <a:r>
              <a:rPr lang="en-US" sz="1400" b="1" dirty="0" smtClean="0"/>
              <a:t>, </a:t>
            </a:r>
            <a:r>
              <a:rPr lang="en-US" sz="1400" b="1" i="1" dirty="0" err="1" smtClean="0"/>
              <a:t>g(x</a:t>
            </a:r>
            <a:r>
              <a:rPr lang="en-US" sz="1400" b="1" i="1" dirty="0" smtClean="0"/>
              <a:t>)</a:t>
            </a:r>
            <a:r>
              <a:rPr lang="en-US" sz="1400" b="1" dirty="0" smtClean="0"/>
              <a:t> are assumed for </a:t>
            </a:r>
            <a:r>
              <a:rPr lang="en-US" sz="1400" b="1" i="1" dirty="0" err="1" smtClean="0"/>
              <a:t>H</a:t>
            </a:r>
            <a:r>
              <a:rPr lang="en-US" sz="1400" b="1" i="1" baseline="30000" dirty="0" err="1" smtClean="0"/>
              <a:t>q</a:t>
            </a:r>
            <a:r>
              <a:rPr lang="en-US" sz="1400" b="1" i="1" dirty="0" smtClean="0"/>
              <a:t>, H</a:t>
            </a:r>
            <a:r>
              <a:rPr lang="en-US" sz="1400" b="1" i="1" baseline="30000" dirty="0" smtClean="0"/>
              <a:t>g </a:t>
            </a:r>
            <a:r>
              <a:rPr lang="en-US" sz="1400" b="1" dirty="0" smtClean="0"/>
              <a:t>(at </a:t>
            </a:r>
            <a:r>
              <a:rPr lang="en-US" sz="1400" b="1" dirty="0" err="1" smtClean="0"/>
              <a:t>t</a:t>
            </a:r>
            <a:r>
              <a:rPr lang="en-US" sz="1400" b="1" dirty="0" smtClean="0"/>
              <a:t>=0 forward limits </a:t>
            </a:r>
            <a:r>
              <a:rPr lang="en-US" sz="1400" b="1" i="1" dirty="0" err="1" smtClean="0"/>
              <a:t>E</a:t>
            </a:r>
            <a:r>
              <a:rPr lang="en-US" sz="1400" b="1" i="1" baseline="30000" dirty="0" err="1" smtClean="0"/>
              <a:t>q</a:t>
            </a:r>
            <a:r>
              <a:rPr lang="en-US" sz="1400" b="1" i="1" dirty="0" smtClean="0"/>
              <a:t>, </a:t>
            </a:r>
            <a:r>
              <a:rPr lang="en-US" sz="1400" b="1" i="1" dirty="0" err="1" smtClean="0"/>
              <a:t>E</a:t>
            </a:r>
            <a:r>
              <a:rPr lang="en-US" sz="1400" b="1" i="1" baseline="30000" dirty="0" err="1" smtClean="0"/>
              <a:t>g</a:t>
            </a:r>
            <a:r>
              <a:rPr lang="en-US" sz="1400" b="1" i="1" baseline="30000" dirty="0" smtClean="0"/>
              <a:t> </a:t>
            </a:r>
            <a:r>
              <a:rPr lang="en-US" sz="1400" b="1" baseline="30000" dirty="0" smtClean="0"/>
              <a:t> </a:t>
            </a:r>
            <a:r>
              <a:rPr lang="en-US" sz="1400" b="1" dirty="0" smtClean="0"/>
              <a:t>are unknown)</a:t>
            </a:r>
          </a:p>
        </p:txBody>
      </p:sp>
      <p:sp>
        <p:nvSpPr>
          <p:cNvPr id="17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14" name="Picture 13" descr="plotGPDHsea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0" y="938696"/>
            <a:ext cx="2834156" cy="1889437"/>
          </a:xfrm>
          <a:prstGeom prst="rect">
            <a:avLst/>
          </a:prstGeom>
        </p:spPr>
      </p:pic>
      <p:pic>
        <p:nvPicPr>
          <p:cNvPr id="19" name="Picture 18" descr="plotGPDEsea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5"/>
              <a:stretch>
                <a:fillRect/>
              </a:stretch>
            </p:blipFill>
          </mc:Choice>
          <mc:Fallback>
            <p:blipFill>
              <a:blip r:embed="rId6"/>
              <a:stretch>
                <a:fillRect/>
              </a:stretch>
            </p:blipFill>
          </mc:Fallback>
        </mc:AlternateContent>
        <p:spPr>
          <a:xfrm>
            <a:off x="2878328" y="938696"/>
            <a:ext cx="2834156" cy="1889437"/>
          </a:xfrm>
          <a:prstGeom prst="rect">
            <a:avLst/>
          </a:prstGeom>
        </p:spPr>
      </p:pic>
      <p:grpSp>
        <p:nvGrpSpPr>
          <p:cNvPr id="2" name="Group 21"/>
          <p:cNvGrpSpPr/>
          <p:nvPr/>
        </p:nvGrpSpPr>
        <p:grpSpPr>
          <a:xfrm>
            <a:off x="2" y="4230202"/>
            <a:ext cx="5839637" cy="1985746"/>
            <a:chOff x="2" y="4230202"/>
            <a:chExt cx="5839637" cy="1985746"/>
          </a:xfrm>
        </p:grpSpPr>
        <p:pic>
          <p:nvPicPr>
            <p:cNvPr id="12" name="Picture 11" descr="plotGPD1D-q-qT.pdf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7"/>
                <a:stretch>
                  <a:fillRect/>
                </a:stretch>
              </p:blipFill>
            </mc:Choice>
            <mc:Fallback>
              <p:blipFill>
                <a:blip r:embed="rId8"/>
                <a:stretch>
                  <a:fillRect/>
                </a:stretch>
              </p:blipFill>
            </mc:Fallback>
          </mc:AlternateContent>
          <p:spPr>
            <a:xfrm>
              <a:off x="2" y="4230202"/>
              <a:ext cx="5820292" cy="1985746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1798272" y="4285595"/>
              <a:ext cx="11029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Unpolarized</a:t>
              </a:r>
            </a:p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sea-quarks</a:t>
              </a:r>
              <a:endParaRPr lang="en-US" sz="1400" i="1" dirty="0">
                <a:solidFill>
                  <a:srgbClr val="FF0000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820159" y="4316737"/>
              <a:ext cx="10194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Polarized</a:t>
              </a:r>
            </a:p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sea-quarks</a:t>
              </a:r>
              <a:endParaRPr lang="en-US" sz="1400" i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3" name="Group 23"/>
          <p:cNvGrpSpPr/>
          <p:nvPr/>
        </p:nvGrpSpPr>
        <p:grpSpPr>
          <a:xfrm>
            <a:off x="6032169" y="4316737"/>
            <a:ext cx="2654631" cy="1791876"/>
            <a:chOff x="6032169" y="4316737"/>
            <a:chExt cx="2654631" cy="1791876"/>
          </a:xfrm>
        </p:grpSpPr>
        <p:pic>
          <p:nvPicPr>
            <p:cNvPr id="11" name="Picture 10" descr="plotGPD1D-g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9"/>
                <a:stretch>
                  <a:fillRect/>
                </a:stretch>
              </p:blipFill>
            </mc:Choice>
            <mc:Fallback>
              <p:blipFill>
                <a:blip r:embed="rId10"/>
                <a:stretch>
                  <a:fillRect/>
                </a:stretch>
              </p:blipFill>
            </mc:Fallback>
          </mc:AlternateContent>
          <p:spPr>
            <a:xfrm>
              <a:off x="6032169" y="4316737"/>
              <a:ext cx="2654631" cy="1791876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7871776" y="4316737"/>
              <a:ext cx="7084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gluons</a:t>
              </a:r>
              <a:endParaRPr lang="en-US" sz="1400" i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5" name="Notched Right Arrow 24"/>
          <p:cNvSpPr/>
          <p:nvPr/>
        </p:nvSpPr>
        <p:spPr>
          <a:xfrm rot="7090292">
            <a:off x="1485882" y="3179407"/>
            <a:ext cx="1949319" cy="480478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>
            <a:scene3d>
              <a:camera prst="orthographicFront">
                <a:rot lat="0" lon="0" rev="10799999"/>
              </a:camera>
              <a:lightRig rig="threePt" dir="t"/>
            </a:scene3d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Fourier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27" name="Notched Right Arrow 26"/>
          <p:cNvSpPr/>
          <p:nvPr/>
        </p:nvSpPr>
        <p:spPr>
          <a:xfrm rot="3368823">
            <a:off x="2858686" y="3195702"/>
            <a:ext cx="2099735" cy="480478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Fourier</a:t>
            </a:r>
            <a:endParaRPr lang="en-US" sz="1400" b="1" dirty="0">
              <a:solidFill>
                <a:srgbClr val="FF0000"/>
              </a:solidFill>
            </a:endParaRPr>
          </a:p>
        </p:txBody>
      </p:sp>
      <p:pic>
        <p:nvPicPr>
          <p:cNvPr id="28" name="Picture 27" descr="plotGPDHG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1"/>
              <a:stretch>
                <a:fillRect/>
              </a:stretch>
            </p:blipFill>
          </mc:Choice>
          <mc:Fallback>
            <p:blipFill>
              <a:blip r:embed="rId12"/>
              <a:stretch>
                <a:fillRect/>
              </a:stretch>
            </p:blipFill>
          </mc:Fallback>
        </mc:AlternateContent>
        <p:spPr>
          <a:xfrm>
            <a:off x="1072408" y="726763"/>
            <a:ext cx="3657600" cy="2438400"/>
          </a:xfrm>
          <a:prstGeom prst="rect">
            <a:avLst/>
          </a:prstGeom>
        </p:spPr>
      </p:pic>
      <p:sp>
        <p:nvSpPr>
          <p:cNvPr id="29" name="Notched Right Arrow 28"/>
          <p:cNvSpPr/>
          <p:nvPr/>
        </p:nvSpPr>
        <p:spPr>
          <a:xfrm rot="2612939">
            <a:off x="4241080" y="3347761"/>
            <a:ext cx="2098746" cy="480478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Fourier</a:t>
            </a:r>
            <a:endParaRPr lang="en-US" sz="1400" b="1" dirty="0">
              <a:solidFill>
                <a:srgbClr val="FF0000"/>
              </a:solidFill>
            </a:endParaRP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/>
        </p:nvGraphicFramePr>
        <p:xfrm>
          <a:off x="2" y="3451534"/>
          <a:ext cx="4484687" cy="519112"/>
        </p:xfrm>
        <a:graphic>
          <a:graphicData uri="http://schemas.openxmlformats.org/presentationml/2006/ole">
            <p:oleObj spid="_x0000_s434178" name="Equation" r:id="rId13" imgW="2908300" imgH="355600" progId="Equation.3">
              <p:embed/>
            </p:oleObj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5822270" y="2604962"/>
            <a:ext cx="332173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1600" b="1" dirty="0" smtClean="0">
                <a:solidFill>
                  <a:srgbClr val="000090"/>
                </a:solidFill>
                <a:latin typeface="Comic Sans MS"/>
                <a:cs typeface="Comic Sans MS"/>
              </a:rPr>
              <a:t>Impact of </a:t>
            </a:r>
            <a:r>
              <a:rPr lang="en-US" sz="1600" b="1" dirty="0" err="1" smtClean="0">
                <a:solidFill>
                  <a:srgbClr val="000090"/>
                </a:solidFill>
                <a:latin typeface="Comic Sans MS"/>
                <a:cs typeface="Comic Sans MS"/>
              </a:rPr>
              <a:t>eRHIC</a:t>
            </a:r>
            <a:r>
              <a:rPr lang="en-US" sz="1600" b="1" dirty="0" smtClean="0">
                <a:solidFill>
                  <a:srgbClr val="000090"/>
                </a:solidFill>
                <a:latin typeface="Comic Sans MS"/>
                <a:cs typeface="Comic Sans MS"/>
              </a:rPr>
              <a:t>:</a:t>
            </a:r>
          </a:p>
          <a:p>
            <a:pPr marL="228600" indent="-228600">
              <a:buFont typeface="Wingdings" charset="2"/>
              <a:buChar char="ü"/>
            </a:pPr>
            <a:r>
              <a:rPr lang="en-US" sz="1600" b="1" dirty="0" smtClean="0">
                <a:solidFill>
                  <a:srgbClr val="FF0000"/>
                </a:solidFill>
              </a:rPr>
              <a:t>Excellent reconstruction of </a:t>
            </a:r>
            <a:r>
              <a:rPr lang="en-US" sz="1600" b="1" i="1" dirty="0" err="1" smtClean="0">
                <a:solidFill>
                  <a:srgbClr val="FF0000"/>
                </a:solidFill>
              </a:rPr>
              <a:t>H</a:t>
            </a:r>
            <a:r>
              <a:rPr lang="en-US" sz="1600" b="1" i="1" baseline="30000" dirty="0" err="1" smtClean="0">
                <a:solidFill>
                  <a:srgbClr val="FF0000"/>
                </a:solidFill>
              </a:rPr>
              <a:t>sea</a:t>
            </a:r>
            <a:r>
              <a:rPr lang="en-US" sz="1600" b="1" i="1" dirty="0" smtClean="0">
                <a:solidFill>
                  <a:srgbClr val="FF0000"/>
                </a:solidFill>
              </a:rPr>
              <a:t>,</a:t>
            </a:r>
            <a:r>
              <a:rPr lang="en-US" sz="1600" b="1" baseline="30000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</a:rPr>
              <a:t>and </a:t>
            </a:r>
            <a:r>
              <a:rPr lang="en-US" sz="1600" b="1" i="1" dirty="0" smtClean="0">
                <a:solidFill>
                  <a:srgbClr val="FF0000"/>
                </a:solidFill>
              </a:rPr>
              <a:t>H</a:t>
            </a:r>
            <a:r>
              <a:rPr lang="en-US" sz="1600" b="1" i="1" baseline="30000" dirty="0" smtClean="0">
                <a:solidFill>
                  <a:srgbClr val="FF0000"/>
                </a:solidFill>
              </a:rPr>
              <a:t>g</a:t>
            </a:r>
            <a:r>
              <a:rPr lang="en-US" sz="1600" b="1" i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/>
              <a:t>(from </a:t>
            </a:r>
            <a:r>
              <a:rPr lang="en-US" sz="1600" b="1" i="1" dirty="0" err="1" smtClean="0"/>
              <a:t>dσ/dt</a:t>
            </a:r>
            <a:r>
              <a:rPr lang="en-US" sz="1600" b="1" dirty="0" smtClean="0"/>
              <a:t>)</a:t>
            </a:r>
          </a:p>
          <a:p>
            <a:pPr marL="228600" indent="-228600">
              <a:buFont typeface="Wingdings" charset="2"/>
              <a:buChar char="ü"/>
            </a:pPr>
            <a:r>
              <a:rPr lang="en-US" sz="1600" b="1" dirty="0" smtClean="0">
                <a:solidFill>
                  <a:srgbClr val="FF0000"/>
                </a:solidFill>
              </a:rPr>
              <a:t>Reconstruction of GPD E </a:t>
            </a:r>
            <a:r>
              <a:rPr lang="en-US" sz="1600" b="1" dirty="0" smtClean="0"/>
              <a:t>(connection to the orbital momentum </a:t>
            </a:r>
            <a:r>
              <a:rPr lang="en-US" sz="1600" b="1" dirty="0" err="1" smtClean="0"/>
              <a:t>g</a:t>
            </a:r>
            <a:r>
              <a:rPr lang="en-US" sz="1600" b="1" dirty="0" smtClean="0"/>
              <a:t>-sum role)</a:t>
            </a:r>
          </a:p>
          <a:p>
            <a:pPr>
              <a:buFont typeface="Wingdings" charset="2"/>
              <a:buChar char="ü"/>
            </a:pPr>
            <a:endParaRPr lang="en-US" dirty="0"/>
          </a:p>
        </p:txBody>
      </p:sp>
      <p:pic>
        <p:nvPicPr>
          <p:cNvPr id="10" name="Picture 9" descr="plotGPD2D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4"/>
              <a:stretch>
                <a:fillRect/>
              </a:stretch>
            </p:blipFill>
          </mc:Choice>
          <mc:Fallback>
            <p:blipFill>
              <a:blip r:embed="rId15"/>
              <a:stretch>
                <a:fillRect/>
              </a:stretch>
            </p:blipFill>
          </mc:Fallback>
        </mc:AlternateContent>
        <p:spPr>
          <a:xfrm>
            <a:off x="11043" y="169748"/>
            <a:ext cx="5712483" cy="3899563"/>
          </a:xfrm>
          <a:prstGeom prst="rect">
            <a:avLst/>
          </a:prstGeom>
        </p:spPr>
      </p:pic>
      <p:cxnSp>
        <p:nvCxnSpPr>
          <p:cNvPr id="33" name="Straight Connector 32"/>
          <p:cNvCxnSpPr/>
          <p:nvPr/>
        </p:nvCxnSpPr>
        <p:spPr>
          <a:xfrm>
            <a:off x="2514600" y="2087217"/>
            <a:ext cx="1970089" cy="1588"/>
          </a:xfrm>
          <a:prstGeom prst="line">
            <a:avLst/>
          </a:prstGeom>
          <a:ln w="25400">
            <a:solidFill>
              <a:srgbClr val="FF0000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514600" y="2715587"/>
            <a:ext cx="17304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Shift due to GPD E</a:t>
            </a:r>
            <a:endParaRPr lang="en-US" sz="1600" b="1" dirty="0">
              <a:solidFill>
                <a:srgbClr val="FF0000"/>
              </a:solidFill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 rot="16200000" flipH="1">
            <a:off x="3294177" y="3039689"/>
            <a:ext cx="2141397" cy="239627"/>
          </a:xfrm>
          <a:prstGeom prst="straightConnector1">
            <a:avLst/>
          </a:prstGeom>
          <a:ln w="34925">
            <a:solidFill>
              <a:srgbClr val="FF0000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7" grpId="0" animBg="1"/>
      <p:bldP spid="27" grpId="1" animBg="1"/>
      <p:bldP spid="29" grpId="0" animBg="1"/>
      <p:bldP spid="29" grpId="1" animBg="1"/>
      <p:bldP spid="31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86" name="Text Box 3"/>
          <p:cNvSpPr txBox="1">
            <a:spLocks noChangeArrowheads="1"/>
          </p:cNvSpPr>
          <p:nvPr/>
        </p:nvSpPr>
        <p:spPr bwMode="auto">
          <a:xfrm>
            <a:off x="304073" y="804082"/>
            <a:ext cx="7430444" cy="47584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4545" tIns="69585" rIns="94545" bIns="47273">
            <a:prstTxWarp prst="textNoShape">
              <a:avLst/>
            </a:prstTxWarp>
          </a:bodyPr>
          <a:lstStyle/>
          <a:p>
            <a:pPr marL="938898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Ø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The </a:t>
            </a: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eRHIC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 as an Electron Ion Collider</a:t>
            </a:r>
          </a:p>
          <a:p>
            <a:pPr marL="938898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Ø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Spin physics with </a:t>
            </a: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eRHIC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 (the impact!)   </a:t>
            </a:r>
          </a:p>
          <a:p>
            <a:pPr marL="1853298" lvl="2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Ø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Structure functions</a:t>
            </a:r>
          </a:p>
          <a:p>
            <a:pPr marL="1853298" lvl="2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Ø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Helicity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 measurements</a:t>
            </a:r>
          </a:p>
          <a:p>
            <a:pPr marL="938898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Imaging with an </a:t>
            </a: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eRHIC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 (the impact!) </a:t>
            </a:r>
            <a:endParaRPr lang="en-GB" b="1" dirty="0" smtClean="0">
              <a:solidFill>
                <a:srgbClr val="0000FF"/>
              </a:solidFill>
              <a:latin typeface="Comic Sans MS" charset="0"/>
              <a:ea typeface="DejaVu Sans" charset="0"/>
              <a:cs typeface="DejaVu Sans" charset="0"/>
            </a:endParaRPr>
          </a:p>
          <a:p>
            <a:pPr marL="1853298" lvl="2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GPDs</a:t>
            </a:r>
            <a:endParaRPr lang="en-GB" b="1" dirty="0" smtClean="0">
              <a:solidFill>
                <a:srgbClr val="0000FF"/>
              </a:solidFill>
              <a:latin typeface="Comic Sans MS" charset="0"/>
              <a:ea typeface="DejaVu Sans" charset="0"/>
              <a:cs typeface="DejaVu Sans" charset="0"/>
            </a:endParaRPr>
          </a:p>
          <a:p>
            <a:pPr marL="938898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/>
                <a:ea typeface="DejaVu Sans" charset="0"/>
                <a:cs typeface="Comic Sans MS"/>
              </a:rPr>
              <a:t>Summary </a:t>
            </a:r>
          </a:p>
          <a:p>
            <a:pPr marL="938898" indent="-938898">
              <a:lnSpc>
                <a:spcPct val="116000"/>
              </a:lnSpc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endParaRPr lang="en-GB" sz="2100" b="1" dirty="0">
              <a:solidFill>
                <a:srgbClr val="0000FF"/>
              </a:solidFill>
              <a:latin typeface="Comic Sans MS" charset="0"/>
              <a:ea typeface="DejaVu Sans" charset="0"/>
              <a:cs typeface="DejaVu Sans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August 31, 2014</a:t>
            </a:r>
            <a:endParaRPr lang="en-GB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S. Fazio: PANIC 2014 - Hamburg</a:t>
            </a:r>
            <a:endParaRPr lang="en-GB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3409DABE-F856-4D4B-BA58-DB075FB76A26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04073" y="194593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Plan of the talk</a:t>
            </a:r>
            <a:endParaRPr lang="en-GB" sz="29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10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" y="3341467"/>
            <a:ext cx="409678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000090"/>
                </a:solidFill>
                <a:latin typeface="Symbol" charset="2"/>
                <a:ea typeface="Lucida Grande"/>
                <a:cs typeface="Symbol" charset="2"/>
              </a:rPr>
              <a:t>g</a:t>
            </a:r>
            <a:r>
              <a:rPr lang="en-US" sz="2000" b="1" dirty="0" smtClean="0">
                <a:solidFill>
                  <a:srgbClr val="000090"/>
                </a:solidFill>
              </a:rPr>
              <a:t>*</a:t>
            </a:r>
            <a:r>
              <a:rPr lang="en-US" sz="2000" b="1" dirty="0" err="1" smtClean="0">
                <a:solidFill>
                  <a:srgbClr val="000090"/>
                </a:solidFill>
              </a:rPr>
              <a:t>p</a:t>
            </a:r>
            <a:r>
              <a:rPr lang="en-US" sz="2000" b="1" dirty="0" smtClean="0">
                <a:solidFill>
                  <a:srgbClr val="000090"/>
                </a:solidFill>
              </a:rPr>
              <a:t> -&gt; J/</a:t>
            </a:r>
            <a:r>
              <a:rPr lang="en-US" sz="2000" b="1" dirty="0" err="1" smtClean="0">
                <a:solidFill>
                  <a:srgbClr val="000090"/>
                </a:solidFill>
                <a:latin typeface="Symbol" charset="2"/>
                <a:cs typeface="Symbol" charset="2"/>
              </a:rPr>
              <a:t>y</a:t>
            </a:r>
            <a:r>
              <a:rPr lang="en-US" sz="2000" b="1" dirty="0" smtClean="0">
                <a:solidFill>
                  <a:srgbClr val="000090"/>
                </a:solidFill>
                <a:latin typeface="Symbol" charset="2"/>
                <a:cs typeface="Symbol" charset="2"/>
              </a:rPr>
              <a:t> </a:t>
            </a:r>
            <a:r>
              <a:rPr lang="en-US" sz="2000" b="1" dirty="0" err="1" smtClean="0">
                <a:solidFill>
                  <a:srgbClr val="000090"/>
                </a:solidFill>
                <a:latin typeface="+mj-lt"/>
                <a:cs typeface="Symbol" charset="2"/>
              </a:rPr>
              <a:t>p</a:t>
            </a:r>
            <a:r>
              <a:rPr lang="en-US" sz="2000" b="1" dirty="0" smtClean="0">
                <a:solidFill>
                  <a:srgbClr val="000090"/>
                </a:solidFill>
                <a:latin typeface="+mj-lt"/>
                <a:cs typeface="Symbol" charset="2"/>
              </a:rPr>
              <a:t>  </a:t>
            </a:r>
            <a:endParaRPr lang="en-US" sz="2000" dirty="0" smtClean="0">
              <a:latin typeface="+mj-lt"/>
              <a:cs typeface="Symbol" charset="2"/>
            </a:endParaRPr>
          </a:p>
          <a:p>
            <a:endParaRPr lang="en-US" dirty="0" smtClean="0"/>
          </a:p>
          <a:p>
            <a:pPr marL="173038" indent="-173038">
              <a:buFont typeface="Wingdings" charset="2"/>
              <a:buChar char="Ø"/>
            </a:pPr>
            <a:r>
              <a:rPr lang="en-US" dirty="0" smtClean="0"/>
              <a:t>pseudo-data generated using a version of </a:t>
            </a:r>
            <a:r>
              <a:rPr lang="en-US" dirty="0" err="1" smtClean="0"/>
              <a:t>Pythia</a:t>
            </a:r>
            <a:r>
              <a:rPr lang="en-US" dirty="0" smtClean="0"/>
              <a:t> tuned to J/</a:t>
            </a:r>
            <a:r>
              <a:rPr lang="en-US" dirty="0" err="1" smtClean="0">
                <a:latin typeface="Symbol" charset="2"/>
                <a:cs typeface="Symbol" charset="2"/>
              </a:rPr>
              <a:t>y</a:t>
            </a:r>
            <a:r>
              <a:rPr lang="en-US" dirty="0" smtClean="0"/>
              <a:t> data from HERA</a:t>
            </a:r>
          </a:p>
          <a:p>
            <a:pPr marL="173038" indent="-173038">
              <a:buFont typeface="Wingdings" charset="2"/>
              <a:buChar char="Ø"/>
            </a:pPr>
            <a:r>
              <a:rPr lang="en-US" dirty="0" smtClean="0"/>
              <a:t>wave function </a:t>
            </a:r>
            <a:r>
              <a:rPr lang="en-US" dirty="0" err="1" smtClean="0"/>
              <a:t>uncert</a:t>
            </a:r>
            <a:r>
              <a:rPr lang="en-US" dirty="0" smtClean="0"/>
              <a:t>. (non-relativistic approximation)</a:t>
            </a:r>
          </a:p>
          <a:p>
            <a:pPr marL="173038" indent="-173038">
              <a:buFont typeface="Wingdings" charset="2"/>
              <a:buChar char="Ø"/>
            </a:pPr>
            <a:r>
              <a:rPr lang="en-US" dirty="0" smtClean="0"/>
              <a:t>mass provides hard scale</a:t>
            </a:r>
          </a:p>
          <a:p>
            <a:pPr marL="576263" lvl="2" indent="-119063">
              <a:buFont typeface="Arial"/>
              <a:buChar char="•"/>
            </a:pPr>
            <a:r>
              <a:rPr lang="en-US" dirty="0" smtClean="0"/>
              <a:t>Sensitive to gluons</a:t>
            </a:r>
          </a:p>
          <a:p>
            <a:pPr marL="576263" lvl="2" indent="-119063">
              <a:buFont typeface="Arial"/>
              <a:buChar char="•"/>
            </a:pPr>
            <a:r>
              <a:rPr lang="en-US" dirty="0" smtClean="0"/>
              <a:t>Both photo- and electro-production can be computed</a:t>
            </a:r>
          </a:p>
          <a:p>
            <a:pPr marL="576263" lvl="2" indent="-119063">
              <a:buFont typeface="Arial"/>
              <a:buChar char="•"/>
            </a:pPr>
            <a:endParaRPr lang="en-US" dirty="0" smtClean="0"/>
          </a:p>
        </p:txBody>
      </p:sp>
      <p:grpSp>
        <p:nvGrpSpPr>
          <p:cNvPr id="24" name="Group 23"/>
          <p:cNvGrpSpPr/>
          <p:nvPr/>
        </p:nvGrpSpPr>
        <p:grpSpPr>
          <a:xfrm>
            <a:off x="4096782" y="3580299"/>
            <a:ext cx="5058074" cy="2213427"/>
            <a:chOff x="4096782" y="3580299"/>
            <a:chExt cx="5058074" cy="2213427"/>
          </a:xfrm>
        </p:grpSpPr>
        <p:pic>
          <p:nvPicPr>
            <p:cNvPr id="11" name="Picture 10" descr="J.Psi.20x250.xQ2-1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2"/>
                <a:stretch>
                  <a:fillRect/>
                </a:stretch>
              </p:blipFill>
            </mc:Choice>
            <mc:Fallback>
              <p:blipFill>
                <a:blip r:embed="rId3"/>
                <a:stretch>
                  <a:fillRect/>
                </a:stretch>
              </p:blipFill>
            </mc:Fallback>
          </mc:AlternateContent>
          <p:spPr>
            <a:xfrm>
              <a:off x="4096782" y="4071307"/>
              <a:ext cx="2543258" cy="1722419"/>
            </a:xfrm>
            <a:prstGeom prst="rect">
              <a:avLst/>
            </a:prstGeom>
          </p:spPr>
        </p:pic>
        <p:pic>
          <p:nvPicPr>
            <p:cNvPr id="12" name="Picture 11" descr="J.Psi.5x100.xQ2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4"/>
                <a:stretch>
                  <a:fillRect/>
                </a:stretch>
              </p:blipFill>
            </mc:Choice>
            <mc:Fallback>
              <p:blipFill>
                <a:blip r:embed="rId5"/>
                <a:stretch>
                  <a:fillRect/>
                </a:stretch>
              </p:blipFill>
            </mc:Fallback>
          </mc:AlternateContent>
          <p:spPr>
            <a:xfrm>
              <a:off x="6612946" y="4072221"/>
              <a:ext cx="2541910" cy="1721505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5549367" y="3580299"/>
              <a:ext cx="345569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rgbClr val="0000FF"/>
                  </a:solidFill>
                </a:rPr>
                <a:t>Plots from E. </a:t>
              </a:r>
              <a:r>
                <a:rPr lang="en-US" sz="1600" b="1" dirty="0" err="1" smtClean="0">
                  <a:solidFill>
                    <a:srgbClr val="0000FF"/>
                  </a:solidFill>
                </a:rPr>
                <a:t>Aschenauer</a:t>
              </a:r>
              <a:r>
                <a:rPr lang="en-US" sz="1600" b="1" dirty="0" smtClean="0">
                  <a:solidFill>
                    <a:srgbClr val="0000FF"/>
                  </a:solidFill>
                </a:rPr>
                <a:t> and M. Diehl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pic>
        <p:nvPicPr>
          <p:cNvPr id="16" name="Picture 15" descr="Screen shot 2012-03-22 at 7.26.53 PM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06342" y="690425"/>
            <a:ext cx="6476134" cy="2777092"/>
          </a:xfrm>
          <a:prstGeom prst="rect">
            <a:avLst/>
          </a:prstGeom>
        </p:spPr>
      </p:pic>
      <p:pic>
        <p:nvPicPr>
          <p:cNvPr id="17" name="Picture 16" descr="Screen shot 2012-03-22 at 7.26.53 PM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28624" y="739665"/>
            <a:ext cx="6476134" cy="2716004"/>
          </a:xfrm>
          <a:prstGeom prst="rect">
            <a:avLst/>
          </a:prstGeom>
        </p:spPr>
      </p:pic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J/ψ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96961" y="887633"/>
            <a:ext cx="1308100" cy="838200"/>
          </a:xfrm>
          <a:prstGeom prst="rect">
            <a:avLst/>
          </a:prstGeom>
        </p:spPr>
      </p:pic>
      <p:sp>
        <p:nvSpPr>
          <p:cNvPr id="19" name="Oval 18"/>
          <p:cNvSpPr/>
          <p:nvPr/>
        </p:nvSpPr>
        <p:spPr>
          <a:xfrm>
            <a:off x="7289800" y="2730501"/>
            <a:ext cx="445261" cy="431800"/>
          </a:xfrm>
          <a:prstGeom prst="ellipse">
            <a:avLst/>
          </a:prstGeom>
          <a:solidFill>
            <a:schemeClr val="accent5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Arrow Connector 20"/>
          <p:cNvCxnSpPr>
            <a:stCxn id="18" idx="2"/>
            <a:endCxn id="19" idx="0"/>
          </p:cNvCxnSpPr>
          <p:nvPr/>
        </p:nvCxnSpPr>
        <p:spPr>
          <a:xfrm rot="5400000">
            <a:off x="7429387" y="1808877"/>
            <a:ext cx="1004668" cy="8385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Notched Right Arrow 21"/>
          <p:cNvSpPr/>
          <p:nvPr/>
        </p:nvSpPr>
        <p:spPr>
          <a:xfrm>
            <a:off x="3505200" y="1548033"/>
            <a:ext cx="1244600" cy="445867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en-US" sz="1400" b="1" dirty="0" err="1" smtClean="0">
                <a:solidFill>
                  <a:srgbClr val="FF0000"/>
                </a:solidFill>
              </a:rPr>
              <a:t>Fouruer</a:t>
            </a:r>
            <a:endParaRPr lang="en-US" sz="1400" b="1" dirty="0">
              <a:solidFill>
                <a:srgbClr val="FF0000"/>
              </a:solidFill>
            </a:endParaRPr>
          </a:p>
        </p:txBody>
      </p:sp>
      <p:pic>
        <p:nvPicPr>
          <p:cNvPr id="23" name="Picture 22" descr="gpd-g2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9"/>
              <a:stretch>
                <a:fillRect/>
              </a:stretch>
            </p:blipFill>
          </mc:Choice>
          <mc:Fallback>
            <p:blipFill>
              <a:blip r:embed="rId10"/>
              <a:stretch>
                <a:fillRect/>
              </a:stretch>
            </p:blipFill>
          </mc:Fallback>
        </mc:AlternateContent>
        <p:spPr>
          <a:xfrm>
            <a:off x="61090" y="723845"/>
            <a:ext cx="7635871" cy="48546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Summary</a:t>
            </a:r>
          </a:p>
        </p:txBody>
      </p:sp>
      <p:sp>
        <p:nvSpPr>
          <p:cNvPr id="64517" name="Text Box 2"/>
          <p:cNvSpPr txBox="1">
            <a:spLocks noChangeArrowheads="1"/>
          </p:cNvSpPr>
          <p:nvPr/>
        </p:nvSpPr>
        <p:spPr bwMode="auto">
          <a:xfrm>
            <a:off x="114238" y="1162340"/>
            <a:ext cx="9034802" cy="505219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276" tIns="48029" rIns="92276" bIns="48029">
            <a:prstTxWarp prst="textNoShape">
              <a:avLst/>
            </a:prstTxWarp>
            <a:spAutoFit/>
          </a:bodyPr>
          <a:lstStyle/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A lot of experience carried over from HERA</a:t>
            </a: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endParaRPr lang="en-GB" sz="2000" b="1" dirty="0" smtClean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err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eRHIC</a:t>
            </a: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 will be an ideal machine for precision measurements in QCD</a:t>
            </a:r>
            <a:endParaRPr lang="en-GB" sz="2000" b="1" dirty="0" smtClean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endParaRPr lang="en-GB" sz="2000" b="1" dirty="0" smtClean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Unique opportunity for understanding the gluon and sea quarks spin!</a:t>
            </a: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endParaRPr lang="en-GB" sz="2000" b="1" dirty="0" smtClean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Large potential for an accurate 2+1D imaging of the polarized and </a:t>
            </a:r>
            <a:r>
              <a:rPr lang="en-GB" sz="2000" b="1" dirty="0" err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unpolarized</a:t>
            </a: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 quarks and gluons inside the </a:t>
            </a: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hadrons</a:t>
            </a: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endParaRPr lang="en-GB" sz="2000" b="1" dirty="0" smtClean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  <a:p>
            <a:pPr marL="240144" indent="-240144">
              <a:buClr>
                <a:srgbClr val="000080"/>
              </a:buClr>
              <a:buSzPct val="70000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800" b="1" dirty="0" smtClean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NOTE:</a:t>
            </a:r>
            <a:r>
              <a:rPr lang="en-GB" sz="2000" b="1" dirty="0" smtClean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  <a:r>
              <a:rPr lang="en-GB" sz="2000" b="1" dirty="0" err="1" smtClean="0">
                <a:solidFill>
                  <a:srgbClr val="008000"/>
                </a:solidFill>
                <a:latin typeface="Times New Roman" charset="0"/>
                <a:ea typeface="DejaVu Sans" charset="0"/>
                <a:cs typeface="DejaVu Sans" charset="0"/>
              </a:rPr>
              <a:t>eRHIC</a:t>
            </a:r>
            <a:r>
              <a:rPr lang="en-GB" sz="2000" b="1" dirty="0" smtClean="0">
                <a:solidFill>
                  <a:srgbClr val="008000"/>
                </a:solidFill>
                <a:latin typeface="Times New Roman" charset="0"/>
                <a:ea typeface="DejaVu Sans" charset="0"/>
                <a:cs typeface="DejaVu Sans" charset="0"/>
              </a:rPr>
              <a:t> is not the only possibility for an Electron-Ion Collider in the US, an other opportunity is the MEIC/ELIC project at JLAB </a:t>
            </a:r>
            <a:endParaRPr lang="en-GB" sz="2300" b="1" dirty="0" smtClean="0">
              <a:solidFill>
                <a:srgbClr val="008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64518" name="Line 3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4500" y="4626"/>
            <a:ext cx="2351276" cy="2090874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Text Box 1"/>
          <p:cNvSpPr txBox="1">
            <a:spLocks noChangeArrowheads="1"/>
          </p:cNvSpPr>
          <p:nvPr/>
        </p:nvSpPr>
        <p:spPr bwMode="auto">
          <a:xfrm>
            <a:off x="3663950" y="2893839"/>
            <a:ext cx="2404084" cy="8509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91520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4900" b="1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Back up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4"/>
          <p:cNvGrpSpPr>
            <a:grpSpLocks noChangeAspect="1"/>
          </p:cNvGrpSpPr>
          <p:nvPr/>
        </p:nvGrpSpPr>
        <p:grpSpPr>
          <a:xfrm>
            <a:off x="136916" y="776972"/>
            <a:ext cx="8523851" cy="5189092"/>
            <a:chOff x="-161717" y="552450"/>
            <a:chExt cx="8924925" cy="5526087"/>
          </a:xfrm>
        </p:grpSpPr>
        <p:grpSp>
          <p:nvGrpSpPr>
            <p:cNvPr id="3" name="Group 2"/>
            <p:cNvGrpSpPr>
              <a:grpSpLocks/>
            </p:cNvGrpSpPr>
            <p:nvPr/>
          </p:nvGrpSpPr>
          <p:grpSpPr bwMode="auto">
            <a:xfrm>
              <a:off x="28783" y="552450"/>
              <a:ext cx="8734425" cy="5526087"/>
              <a:chOff x="0" y="0"/>
              <a:chExt cx="7824" cy="4951"/>
            </a:xfrm>
          </p:grpSpPr>
          <p:pic>
            <p:nvPicPr>
              <p:cNvPr id="62" name="Picture 3"/>
              <p:cNvPicPr>
                <a:picLocks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0" y="0"/>
                <a:ext cx="7824" cy="495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  <p:sp>
            <p:nvSpPr>
              <p:cNvPr id="63" name="Rectangle 4"/>
              <p:cNvSpPr>
                <a:spLocks/>
              </p:cNvSpPr>
              <p:nvPr/>
            </p:nvSpPr>
            <p:spPr bwMode="auto">
              <a:xfrm>
                <a:off x="3626" y="805"/>
                <a:ext cx="978" cy="523"/>
              </a:xfrm>
              <a:prstGeom prst="rect">
                <a:avLst/>
              </a:prstGeom>
              <a:noFill/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40639" bIns="0"/>
              <a:lstStyle/>
              <a:p>
                <a:pPr marL="29314">
                  <a:defRPr/>
                </a:pPr>
                <a:r>
                  <a:rPr lang="en-US" sz="2100" dirty="0">
                    <a:solidFill>
                      <a:srgbClr val="FFCC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lvetica" pitchFamily="-108" charset="0"/>
                    <a:ea typeface="Helvetica" pitchFamily="-108" charset="0"/>
                    <a:cs typeface="Helvetica" pitchFamily="-108" charset="0"/>
                    <a:sym typeface="Helvetica" pitchFamily="-108" charset="0"/>
                  </a:rPr>
                  <a:t>RHIC</a:t>
                </a:r>
              </a:p>
            </p:txBody>
          </p:sp>
          <p:sp>
            <p:nvSpPr>
              <p:cNvPr id="64" name="Rectangle 5"/>
              <p:cNvSpPr>
                <a:spLocks/>
              </p:cNvSpPr>
              <p:nvPr/>
            </p:nvSpPr>
            <p:spPr bwMode="auto">
              <a:xfrm>
                <a:off x="5879" y="686"/>
                <a:ext cx="1186" cy="400"/>
              </a:xfrm>
              <a:prstGeom prst="rect">
                <a:avLst/>
              </a:prstGeom>
              <a:noFill/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40639" bIns="0"/>
              <a:lstStyle/>
              <a:p>
                <a:pPr marL="29314">
                  <a:defRPr/>
                </a:pPr>
                <a:r>
                  <a:rPr lang="en-US" sz="1500" dirty="0">
                    <a:solidFill>
                      <a:srgbClr val="FFCC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lvetica" pitchFamily="-108" charset="0"/>
                    <a:ea typeface="Helvetica" pitchFamily="-108" charset="0"/>
                    <a:cs typeface="Helvetica" pitchFamily="-108" charset="0"/>
                    <a:sym typeface="Helvetica" pitchFamily="-108" charset="0"/>
                  </a:rPr>
                  <a:t>BRAHMS</a:t>
                </a:r>
              </a:p>
            </p:txBody>
          </p:sp>
          <p:sp>
            <p:nvSpPr>
              <p:cNvPr id="65" name="Rectangle 6"/>
              <p:cNvSpPr>
                <a:spLocks/>
              </p:cNvSpPr>
              <p:nvPr/>
            </p:nvSpPr>
            <p:spPr bwMode="auto">
              <a:xfrm>
                <a:off x="2125" y="666"/>
                <a:ext cx="1186" cy="400"/>
              </a:xfrm>
              <a:prstGeom prst="rect">
                <a:avLst/>
              </a:prstGeom>
              <a:noFill/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40639" bIns="0"/>
              <a:lstStyle/>
              <a:p>
                <a:pPr marL="29314">
                  <a:defRPr/>
                </a:pPr>
                <a:r>
                  <a:rPr lang="en-US" sz="1500" dirty="0">
                    <a:solidFill>
                      <a:srgbClr val="FFCC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lvetica" pitchFamily="-108" charset="0"/>
                    <a:ea typeface="Helvetica" pitchFamily="-108" charset="0"/>
                    <a:cs typeface="Helvetica" pitchFamily="-108" charset="0"/>
                    <a:sym typeface="Helvetica" pitchFamily="-108" charset="0"/>
                  </a:rPr>
                  <a:t>PHOBOS</a:t>
                </a:r>
              </a:p>
            </p:txBody>
          </p:sp>
          <p:sp>
            <p:nvSpPr>
              <p:cNvPr id="66" name="Rectangle 7"/>
              <p:cNvSpPr>
                <a:spLocks/>
              </p:cNvSpPr>
              <p:nvPr/>
            </p:nvSpPr>
            <p:spPr bwMode="auto">
              <a:xfrm>
                <a:off x="1345" y="1060"/>
                <a:ext cx="1052" cy="400"/>
              </a:xfrm>
              <a:prstGeom prst="rect">
                <a:avLst/>
              </a:prstGeom>
              <a:noFill/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40639" bIns="0"/>
              <a:lstStyle/>
              <a:p>
                <a:pPr marL="29314">
                  <a:defRPr/>
                </a:pPr>
                <a:r>
                  <a:rPr lang="en-US" sz="1500" dirty="0">
                    <a:solidFill>
                      <a:srgbClr val="FFCC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lvetica" pitchFamily="-108" charset="0"/>
                    <a:ea typeface="Helvetica" pitchFamily="-108" charset="0"/>
                    <a:cs typeface="Helvetica" pitchFamily="-108" charset="0"/>
                    <a:sym typeface="Helvetica" pitchFamily="-108" charset="0"/>
                  </a:rPr>
                  <a:t>PHENIX</a:t>
                </a:r>
              </a:p>
            </p:txBody>
          </p:sp>
          <p:sp>
            <p:nvSpPr>
              <p:cNvPr id="67" name="Rectangle 8"/>
              <p:cNvSpPr>
                <a:spLocks/>
              </p:cNvSpPr>
              <p:nvPr/>
            </p:nvSpPr>
            <p:spPr bwMode="auto">
              <a:xfrm>
                <a:off x="2927" y="1254"/>
                <a:ext cx="778" cy="400"/>
              </a:xfrm>
              <a:prstGeom prst="rect">
                <a:avLst/>
              </a:prstGeom>
              <a:noFill/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40639" bIns="0"/>
              <a:lstStyle/>
              <a:p>
                <a:pPr marL="29314">
                  <a:defRPr/>
                </a:pPr>
                <a:r>
                  <a:rPr lang="en-US" sz="1500" dirty="0">
                    <a:solidFill>
                      <a:srgbClr val="FFCC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lvetica" pitchFamily="-108" charset="0"/>
                    <a:ea typeface="Helvetica" pitchFamily="-108" charset="0"/>
                    <a:cs typeface="Helvetica" pitchFamily="-108" charset="0"/>
                    <a:sym typeface="Helvetica" pitchFamily="-108" charset="0"/>
                  </a:rPr>
                  <a:t>STAR</a:t>
                </a:r>
              </a:p>
            </p:txBody>
          </p:sp>
          <p:sp>
            <p:nvSpPr>
              <p:cNvPr id="68" name="Rectangle 9"/>
              <p:cNvSpPr>
                <a:spLocks/>
              </p:cNvSpPr>
              <p:nvPr/>
            </p:nvSpPr>
            <p:spPr bwMode="auto">
              <a:xfrm>
                <a:off x="1212" y="2764"/>
                <a:ext cx="885" cy="522"/>
              </a:xfrm>
              <a:prstGeom prst="rect">
                <a:avLst/>
              </a:prstGeom>
              <a:noFill/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40639" bIns="0"/>
              <a:lstStyle/>
              <a:p>
                <a:pPr marL="29314">
                  <a:defRPr/>
                </a:pPr>
                <a:r>
                  <a:rPr lang="en-US" sz="2100" dirty="0">
                    <a:solidFill>
                      <a:srgbClr val="FFCC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lvetica" pitchFamily="-108" charset="0"/>
                    <a:ea typeface="Helvetica" pitchFamily="-108" charset="0"/>
                    <a:cs typeface="Helvetica" pitchFamily="-108" charset="0"/>
                    <a:sym typeface="Helvetica" pitchFamily="-108" charset="0"/>
                  </a:rPr>
                  <a:t>AGS</a:t>
                </a:r>
              </a:p>
            </p:txBody>
          </p:sp>
          <p:sp>
            <p:nvSpPr>
              <p:cNvPr id="69" name="Oval 10"/>
              <p:cNvSpPr>
                <a:spLocks/>
              </p:cNvSpPr>
              <p:nvPr/>
            </p:nvSpPr>
            <p:spPr bwMode="auto">
              <a:xfrm>
                <a:off x="593" y="368"/>
                <a:ext cx="6759" cy="1539"/>
              </a:xfrm>
              <a:prstGeom prst="ellipse">
                <a:avLst/>
              </a:prstGeom>
              <a:noFill/>
              <a:ln w="381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0" name="Rectangle 11"/>
              <p:cNvSpPr>
                <a:spLocks/>
              </p:cNvSpPr>
              <p:nvPr/>
            </p:nvSpPr>
            <p:spPr bwMode="auto">
              <a:xfrm>
                <a:off x="2927" y="1644"/>
                <a:ext cx="412" cy="435"/>
              </a:xfrm>
              <a:prstGeom prst="rect">
                <a:avLst/>
              </a:prstGeom>
              <a:noFill/>
              <a:ln w="25400" cap="flat">
                <a:solidFill>
                  <a:srgbClr val="FFCC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1" name="Rectangle 12"/>
              <p:cNvSpPr>
                <a:spLocks/>
              </p:cNvSpPr>
              <p:nvPr/>
            </p:nvSpPr>
            <p:spPr bwMode="auto">
              <a:xfrm>
                <a:off x="459" y="1097"/>
                <a:ext cx="412" cy="434"/>
              </a:xfrm>
              <a:prstGeom prst="rect">
                <a:avLst/>
              </a:prstGeom>
              <a:noFill/>
              <a:ln w="25400" cap="flat">
                <a:solidFill>
                  <a:srgbClr val="FFCC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2" name="Rectangle 13"/>
              <p:cNvSpPr>
                <a:spLocks/>
              </p:cNvSpPr>
              <p:nvPr/>
            </p:nvSpPr>
            <p:spPr bwMode="auto">
              <a:xfrm>
                <a:off x="2513" y="232"/>
                <a:ext cx="414" cy="434"/>
              </a:xfrm>
              <a:prstGeom prst="rect">
                <a:avLst/>
              </a:prstGeom>
              <a:noFill/>
              <a:ln w="25400" cap="flat">
                <a:solidFill>
                  <a:srgbClr val="FFCC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3" name="Rectangle 14"/>
              <p:cNvSpPr>
                <a:spLocks/>
              </p:cNvSpPr>
              <p:nvPr/>
            </p:nvSpPr>
            <p:spPr bwMode="auto">
              <a:xfrm>
                <a:off x="6613" y="445"/>
                <a:ext cx="414" cy="432"/>
              </a:xfrm>
              <a:prstGeom prst="rect">
                <a:avLst/>
              </a:prstGeom>
              <a:noFill/>
              <a:ln w="25400" cap="flat">
                <a:solidFill>
                  <a:srgbClr val="FFCC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4" name="Oval 15"/>
              <p:cNvSpPr>
                <a:spLocks/>
              </p:cNvSpPr>
              <p:nvPr/>
            </p:nvSpPr>
            <p:spPr bwMode="auto">
              <a:xfrm>
                <a:off x="872" y="2764"/>
                <a:ext cx="1640" cy="567"/>
              </a:xfrm>
              <a:prstGeom prst="ellipse">
                <a:avLst/>
              </a:prstGeom>
              <a:noFill/>
              <a:ln w="381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5" name="Line 16"/>
              <p:cNvSpPr>
                <a:spLocks noChangeShapeType="1"/>
              </p:cNvSpPr>
              <p:nvPr/>
            </p:nvSpPr>
            <p:spPr bwMode="auto">
              <a:xfrm>
                <a:off x="629" y="2906"/>
                <a:ext cx="340" cy="616"/>
              </a:xfrm>
              <a:prstGeom prst="line">
                <a:avLst/>
              </a:prstGeom>
              <a:noFill/>
              <a:ln w="254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6" name="Line 17"/>
              <p:cNvSpPr>
                <a:spLocks noChangeShapeType="1"/>
              </p:cNvSpPr>
              <p:nvPr/>
            </p:nvSpPr>
            <p:spPr bwMode="auto">
              <a:xfrm>
                <a:off x="1937" y="4126"/>
                <a:ext cx="2696" cy="183"/>
              </a:xfrm>
              <a:prstGeom prst="line">
                <a:avLst/>
              </a:prstGeom>
              <a:noFill/>
              <a:ln w="254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7" name="Line 18"/>
              <p:cNvSpPr>
                <a:spLocks noChangeShapeType="1"/>
              </p:cNvSpPr>
              <p:nvPr/>
            </p:nvSpPr>
            <p:spPr bwMode="auto">
              <a:xfrm rot="10800000" flipH="1">
                <a:off x="2430" y="1995"/>
                <a:ext cx="596" cy="430"/>
              </a:xfrm>
              <a:prstGeom prst="line">
                <a:avLst/>
              </a:prstGeom>
              <a:noFill/>
              <a:ln w="254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grpSp>
            <p:nvGrpSpPr>
              <p:cNvPr id="4" name="Group 19"/>
              <p:cNvGrpSpPr>
                <a:grpSpLocks/>
              </p:cNvGrpSpPr>
              <p:nvPr/>
            </p:nvGrpSpPr>
            <p:grpSpPr bwMode="auto">
              <a:xfrm rot="10800000" flipH="1">
                <a:off x="2142" y="1864"/>
                <a:ext cx="885" cy="133"/>
                <a:chOff x="0" y="0"/>
                <a:chExt cx="885" cy="132"/>
              </a:xfrm>
            </p:grpSpPr>
            <p:sp>
              <p:nvSpPr>
                <p:cNvPr id="86" name="Freeform 20"/>
                <p:cNvSpPr>
                  <a:spLocks/>
                </p:cNvSpPr>
                <p:nvPr/>
              </p:nvSpPr>
              <p:spPr bwMode="auto">
                <a:xfrm>
                  <a:off x="782" y="2"/>
                  <a:ext cx="101" cy="130"/>
                </a:xfrm>
                <a:custGeom>
                  <a:avLst/>
                  <a:gdLst/>
                  <a:ahLst/>
                  <a:cxnLst>
                    <a:cxn ang="0">
                      <a:pos x="16615" y="0"/>
                    </a:cxn>
                    <a:cxn ang="0">
                      <a:pos x="0" y="21600"/>
                    </a:cxn>
                  </a:cxnLst>
                  <a:rect l="0" t="0" r="r" b="b"/>
                  <a:pathLst>
                    <a:path w="18351" h="21600">
                      <a:moveTo>
                        <a:pt x="16615" y="0"/>
                      </a:moveTo>
                      <a:cubicBezTo>
                        <a:pt x="21600" y="7405"/>
                        <a:pt x="15783" y="14968"/>
                        <a:pt x="0" y="21600"/>
                      </a:cubicBezTo>
                    </a:path>
                  </a:pathLst>
                </a:custGeom>
                <a:noFill/>
                <a:ln w="25400" cap="flat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>
                    <a:defRPr/>
                  </a:pPr>
                  <a:endParaRPr lang="en-US" sz="19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charset="0"/>
                    <a:ea typeface="ＭＳ Ｐゴシック" charset="-128"/>
                  </a:endParaRPr>
                </a:p>
              </p:txBody>
            </p:sp>
            <p:sp>
              <p:nvSpPr>
                <p:cNvPr id="87" name="AutoShape 21"/>
                <p:cNvSpPr>
                  <a:spLocks/>
                </p:cNvSpPr>
                <p:nvPr/>
              </p:nvSpPr>
              <p:spPr bwMode="auto">
                <a:xfrm>
                  <a:off x="0" y="0"/>
                  <a:ext cx="885" cy="130"/>
                </a:xfrm>
                <a:custGeom>
                  <a:avLst/>
                  <a:gdLst>
                    <a:gd name="T0" fmla="*/ 10800 w 21172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172" h="21600">
                      <a:moveTo>
                        <a:pt x="20944" y="0"/>
                      </a:moveTo>
                      <a:cubicBezTo>
                        <a:pt x="21600" y="7405"/>
                        <a:pt x="20834" y="14968"/>
                        <a:pt x="18756" y="21600"/>
                      </a:cubicBezTo>
                      <a:lnTo>
                        <a:pt x="0" y="5185"/>
                      </a:lnTo>
                      <a:close/>
                      <a:moveTo>
                        <a:pt x="20944" y="0"/>
                      </a:moveTo>
                    </a:path>
                  </a:pathLst>
                </a:custGeom>
                <a:noFill/>
                <a:ln w="25400" cap="flat">
                  <a:noFill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>
                    <a:defRPr/>
                  </a:pPr>
                  <a:endParaRPr lang="en-US" sz="19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charset="0"/>
                    <a:ea typeface="ＭＳ Ｐゴシック" charset="-128"/>
                  </a:endParaRPr>
                </a:p>
              </p:txBody>
            </p:sp>
          </p:grpSp>
          <p:grpSp>
            <p:nvGrpSpPr>
              <p:cNvPr id="5" name="Group 22"/>
              <p:cNvGrpSpPr>
                <a:grpSpLocks/>
              </p:cNvGrpSpPr>
              <p:nvPr/>
            </p:nvGrpSpPr>
            <p:grpSpPr bwMode="auto">
              <a:xfrm flipH="1">
                <a:off x="3021" y="1894"/>
                <a:ext cx="462" cy="279"/>
                <a:chOff x="0" y="-1"/>
                <a:chExt cx="461" cy="279"/>
              </a:xfrm>
            </p:grpSpPr>
            <p:sp>
              <p:nvSpPr>
                <p:cNvPr id="84" name="Freeform 23"/>
                <p:cNvSpPr>
                  <a:spLocks/>
                </p:cNvSpPr>
                <p:nvPr/>
              </p:nvSpPr>
              <p:spPr bwMode="auto">
                <a:xfrm>
                  <a:off x="0" y="-1"/>
                  <a:ext cx="461" cy="10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1600" y="19837"/>
                    </a:cxn>
                  </a:cxnLst>
                  <a:rect l="0" t="0" r="r" b="b"/>
                  <a:pathLst>
                    <a:path w="21600" h="20092">
                      <a:moveTo>
                        <a:pt x="0" y="0"/>
                      </a:moveTo>
                      <a:cubicBezTo>
                        <a:pt x="8292" y="-1763"/>
                        <a:pt x="16429" y="5710"/>
                        <a:pt x="21600" y="19837"/>
                      </a:cubicBezTo>
                    </a:path>
                  </a:pathLst>
                </a:custGeom>
                <a:noFill/>
                <a:ln w="25400" cap="flat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>
                    <a:defRPr/>
                  </a:pPr>
                  <a:endParaRPr lang="en-US" sz="19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charset="0"/>
                    <a:ea typeface="ＭＳ Ｐゴシック" charset="-128"/>
                  </a:endParaRPr>
                </a:p>
              </p:txBody>
            </p:sp>
            <p:sp>
              <p:nvSpPr>
                <p:cNvPr id="85" name="AutoShape 24"/>
                <p:cNvSpPr>
                  <a:spLocks/>
                </p:cNvSpPr>
                <p:nvPr/>
              </p:nvSpPr>
              <p:spPr bwMode="auto">
                <a:xfrm>
                  <a:off x="0" y="-1"/>
                  <a:ext cx="461" cy="279"/>
                </a:xfrm>
                <a:custGeom>
                  <a:avLst/>
                  <a:gdLst>
                    <a:gd name="T0" fmla="*/ 10800 w 21600"/>
                    <a:gd name="T1" fmla="+- 0 10800 598"/>
                    <a:gd name="T2" fmla="*/ 10800 h 21002"/>
                  </a:gdLst>
                  <a:ahLst/>
                  <a:cxnLst>
                    <a:cxn ang="0">
                      <a:pos x="T0" y="T2"/>
                    </a:cxn>
                  </a:cxnLst>
                  <a:rect l="0" t="0" r="r" b="b"/>
                  <a:pathLst>
                    <a:path w="21600" h="21002">
                      <a:moveTo>
                        <a:pt x="0" y="101"/>
                      </a:moveTo>
                      <a:cubicBezTo>
                        <a:pt x="8292" y="-598"/>
                        <a:pt x="16429" y="2366"/>
                        <a:pt x="21600" y="7969"/>
                      </a:cubicBezTo>
                      <a:lnTo>
                        <a:pt x="2397" y="21002"/>
                      </a:lnTo>
                      <a:close/>
                      <a:moveTo>
                        <a:pt x="0" y="101"/>
                      </a:moveTo>
                    </a:path>
                  </a:pathLst>
                </a:custGeom>
                <a:noFill/>
                <a:ln w="25400" cap="flat">
                  <a:noFill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>
                    <a:defRPr/>
                  </a:pPr>
                  <a:endParaRPr lang="en-US" sz="19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charset="0"/>
                    <a:ea typeface="ＭＳ Ｐゴシック" charset="-128"/>
                  </a:endParaRPr>
                </a:p>
              </p:txBody>
            </p:sp>
          </p:grpSp>
          <p:sp>
            <p:nvSpPr>
              <p:cNvPr id="80" name="Oval 25"/>
              <p:cNvSpPr>
                <a:spLocks/>
              </p:cNvSpPr>
              <p:nvPr/>
            </p:nvSpPr>
            <p:spPr bwMode="auto">
              <a:xfrm>
                <a:off x="617" y="2764"/>
                <a:ext cx="340" cy="195"/>
              </a:xfrm>
              <a:prstGeom prst="ellipse">
                <a:avLst/>
              </a:prstGeom>
              <a:noFill/>
              <a:ln w="254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81" name="Line 26"/>
              <p:cNvSpPr>
                <a:spLocks noChangeShapeType="1"/>
              </p:cNvSpPr>
              <p:nvPr/>
            </p:nvSpPr>
            <p:spPr bwMode="auto">
              <a:xfrm>
                <a:off x="968" y="3522"/>
                <a:ext cx="968" cy="604"/>
              </a:xfrm>
              <a:prstGeom prst="line">
                <a:avLst/>
              </a:prstGeom>
              <a:noFill/>
              <a:ln w="254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82" name="Line 27"/>
              <p:cNvSpPr>
                <a:spLocks noChangeShapeType="1"/>
              </p:cNvSpPr>
              <p:nvPr/>
            </p:nvSpPr>
            <p:spPr bwMode="auto">
              <a:xfrm>
                <a:off x="2433" y="2419"/>
                <a:ext cx="78" cy="565"/>
              </a:xfrm>
              <a:prstGeom prst="line">
                <a:avLst/>
              </a:prstGeom>
              <a:noFill/>
              <a:ln w="254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83" name="Rectangle 28"/>
              <p:cNvSpPr>
                <a:spLocks/>
              </p:cNvSpPr>
              <p:nvPr/>
            </p:nvSpPr>
            <p:spPr bwMode="auto">
              <a:xfrm>
                <a:off x="3298" y="4310"/>
                <a:ext cx="1331" cy="398"/>
              </a:xfrm>
              <a:prstGeom prst="rect">
                <a:avLst/>
              </a:prstGeom>
              <a:noFill/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40639" bIns="0"/>
              <a:lstStyle/>
              <a:p>
                <a:pPr marL="29314">
                  <a:defRPr/>
                </a:pPr>
                <a:r>
                  <a:rPr lang="en-US" sz="1500" dirty="0">
                    <a:solidFill>
                      <a:srgbClr val="FFCC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lvetica" pitchFamily="-108" charset="0"/>
                    <a:ea typeface="Helvetica" pitchFamily="-108" charset="0"/>
                    <a:cs typeface="Helvetica" pitchFamily="-108" charset="0"/>
                    <a:sym typeface="Helvetica" pitchFamily="-108" charset="0"/>
                  </a:rPr>
                  <a:t>TANDEMS</a:t>
                </a:r>
              </a:p>
            </p:txBody>
          </p:sp>
        </p:grpSp>
        <p:sp>
          <p:nvSpPr>
            <p:cNvPr id="88" name="Oval 29"/>
            <p:cNvSpPr>
              <a:spLocks/>
            </p:cNvSpPr>
            <p:nvPr/>
          </p:nvSpPr>
          <p:spPr bwMode="auto">
            <a:xfrm>
              <a:off x="3491121" y="2597150"/>
              <a:ext cx="106362" cy="106362"/>
            </a:xfrm>
            <a:prstGeom prst="ellipse">
              <a:avLst/>
            </a:prstGeom>
            <a:solidFill>
              <a:srgbClr val="FFFF3D"/>
            </a:solidFill>
            <a:ln w="12700" cap="flat">
              <a:noFill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</a:endParaRPr>
            </a:p>
          </p:txBody>
        </p:sp>
        <p:sp>
          <p:nvSpPr>
            <p:cNvPr id="89" name="Oval 30"/>
            <p:cNvSpPr>
              <a:spLocks/>
            </p:cNvSpPr>
            <p:nvPr/>
          </p:nvSpPr>
          <p:spPr bwMode="auto">
            <a:xfrm>
              <a:off x="5162758" y="5300662"/>
              <a:ext cx="107950" cy="106363"/>
            </a:xfrm>
            <a:prstGeom prst="ellipse">
              <a:avLst/>
            </a:prstGeom>
            <a:solidFill>
              <a:srgbClr val="FD3FEB"/>
            </a:solidFill>
            <a:ln w="12700" cap="flat">
              <a:noFill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</a:endParaRPr>
            </a:p>
          </p:txBody>
        </p:sp>
        <p:sp>
          <p:nvSpPr>
            <p:cNvPr id="90" name="Oval 31"/>
            <p:cNvSpPr>
              <a:spLocks/>
            </p:cNvSpPr>
            <p:nvPr/>
          </p:nvSpPr>
          <p:spPr bwMode="auto">
            <a:xfrm>
              <a:off x="3491121" y="2597150"/>
              <a:ext cx="106362" cy="106362"/>
            </a:xfrm>
            <a:prstGeom prst="ellipse">
              <a:avLst/>
            </a:prstGeom>
            <a:solidFill>
              <a:srgbClr val="5DA7F1"/>
            </a:solidFill>
            <a:ln w="12700" cap="flat">
              <a:noFill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</a:endParaRPr>
            </a:p>
          </p:txBody>
        </p:sp>
        <p:pic>
          <p:nvPicPr>
            <p:cNvPr id="92" name="Picture 36"/>
            <p:cNvPicPr>
              <a:picLocks noChangeArrowheads="1"/>
            </p:cNvPicPr>
            <p:nvPr/>
          </p:nvPicPr>
          <p:blipFill>
            <a:blip r:embed="rId3"/>
            <a:srcRect l="2487" t="18503" b="3085"/>
            <a:stretch>
              <a:fillRect/>
            </a:stretch>
          </p:blipFill>
          <p:spPr bwMode="auto">
            <a:xfrm>
              <a:off x="2927221" y="2225648"/>
              <a:ext cx="1438612" cy="1017614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</p:pic>
        <p:pic>
          <p:nvPicPr>
            <p:cNvPr id="93" name="Picture 44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7833" y="1581150"/>
              <a:ext cx="1514475" cy="1206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6" name="Group 68"/>
            <p:cNvGrpSpPr/>
            <p:nvPr/>
          </p:nvGrpSpPr>
          <p:grpSpPr>
            <a:xfrm>
              <a:off x="4215228" y="3340828"/>
              <a:ext cx="2772153" cy="688306"/>
              <a:chOff x="4421395" y="3539266"/>
              <a:chExt cx="2772153" cy="688306"/>
            </a:xfrm>
          </p:grpSpPr>
          <p:sp>
            <p:nvSpPr>
              <p:cNvPr id="95" name="TextBox 94"/>
              <p:cNvSpPr txBox="1"/>
              <p:nvPr/>
            </p:nvSpPr>
            <p:spPr>
              <a:xfrm>
                <a:off x="5149595" y="3539266"/>
                <a:ext cx="2043953" cy="6883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dirty="0" smtClean="0">
                    <a:solidFill>
                      <a:srgbClr val="FFC000"/>
                    </a:solidFill>
                    <a:latin typeface="Comic Sans MS" pitchFamily="66" charset="0"/>
                  </a:rPr>
                  <a:t>ERL Test Facility </a:t>
                </a:r>
                <a:endParaRPr lang="en-US" dirty="0">
                  <a:solidFill>
                    <a:srgbClr val="FFC000"/>
                  </a:solidFill>
                  <a:latin typeface="Comic Sans MS" pitchFamily="66" charset="0"/>
                </a:endParaRPr>
              </a:p>
            </p:txBody>
          </p:sp>
          <p:cxnSp>
            <p:nvCxnSpPr>
              <p:cNvPr id="96" name="Straight Arrow Connector 95"/>
              <p:cNvCxnSpPr/>
              <p:nvPr/>
            </p:nvCxnSpPr>
            <p:spPr>
              <a:xfrm rot="10800000" flipV="1">
                <a:off x="4421395" y="3722146"/>
                <a:ext cx="731518" cy="53788"/>
              </a:xfrm>
              <a:prstGeom prst="straightConnector1">
                <a:avLst/>
              </a:prstGeom>
              <a:ln w="38100">
                <a:solidFill>
                  <a:srgbClr val="DD0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0" name="Rectangle 14"/>
            <p:cNvSpPr>
              <a:spLocks/>
            </p:cNvSpPr>
            <p:nvPr/>
          </p:nvSpPr>
          <p:spPr bwMode="auto">
            <a:xfrm>
              <a:off x="7271545" y="2071422"/>
              <a:ext cx="462174" cy="481731"/>
            </a:xfrm>
            <a:prstGeom prst="rect">
              <a:avLst/>
            </a:prstGeom>
            <a:noFill/>
            <a:ln w="25400" cap="flat">
              <a:solidFill>
                <a:srgbClr val="FFCC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</a:endParaRPr>
            </a:p>
          </p:txBody>
        </p:sp>
        <p:sp>
          <p:nvSpPr>
            <p:cNvPr id="101" name="Rectangle 5"/>
            <p:cNvSpPr>
              <a:spLocks/>
            </p:cNvSpPr>
            <p:nvPr/>
          </p:nvSpPr>
          <p:spPr bwMode="auto">
            <a:xfrm>
              <a:off x="7389638" y="2137603"/>
              <a:ext cx="397127" cy="288826"/>
            </a:xfrm>
            <a:prstGeom prst="rect">
              <a:avLst/>
            </a:prstGeom>
            <a:noFill/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40639" bIns="0"/>
            <a:lstStyle/>
            <a:p>
              <a:pPr marL="29314">
                <a:defRPr/>
              </a:pPr>
              <a:r>
                <a:rPr lang="en-US" sz="1500" dirty="0" smtClean="0">
                  <a:solidFill>
                    <a:srgbClr val="FFFBD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elvetica" pitchFamily="-108" charset="0"/>
                  <a:ea typeface="Helvetica" pitchFamily="-108" charset="0"/>
                  <a:cs typeface="Helvetica" pitchFamily="-108" charset="0"/>
                  <a:sym typeface="Helvetica" pitchFamily="-108" charset="0"/>
                </a:rPr>
                <a:t>RF</a:t>
              </a:r>
              <a:endParaRPr lang="en-US" sz="1500" dirty="0">
                <a:solidFill>
                  <a:srgbClr val="FFFB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-108" charset="0"/>
                <a:ea typeface="Helvetica" pitchFamily="-108" charset="0"/>
                <a:cs typeface="Helvetica" pitchFamily="-108" charset="0"/>
                <a:sym typeface="Helvetica" pitchFamily="-108" charset="0"/>
              </a:endParaRPr>
            </a:p>
          </p:txBody>
        </p:sp>
        <p:sp>
          <p:nvSpPr>
            <p:cNvPr id="102" name="Rectangle 9"/>
            <p:cNvSpPr>
              <a:spLocks/>
            </p:cNvSpPr>
            <p:nvPr/>
          </p:nvSpPr>
          <p:spPr bwMode="auto">
            <a:xfrm>
              <a:off x="60418" y="3822178"/>
              <a:ext cx="1228445" cy="293201"/>
            </a:xfrm>
            <a:prstGeom prst="rect">
              <a:avLst/>
            </a:prstGeom>
            <a:noFill/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40639" bIns="0"/>
            <a:lstStyle/>
            <a:p>
              <a:pPr marL="29314">
                <a:defRPr/>
              </a:pPr>
              <a:r>
                <a:rPr lang="en-US" sz="1500" dirty="0" smtClean="0">
                  <a:solidFill>
                    <a:srgbClr val="FF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elvetica" pitchFamily="-108" charset="0"/>
                  <a:ea typeface="Helvetica" pitchFamily="-108" charset="0"/>
                  <a:cs typeface="Helvetica" pitchFamily="-108" charset="0"/>
                  <a:sym typeface="Helvetica" pitchFamily="-108" charset="0"/>
                </a:rPr>
                <a:t>BOOSTER</a:t>
              </a:r>
              <a:endParaRPr lang="en-US" sz="1500" dirty="0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-108" charset="0"/>
                <a:ea typeface="Helvetica" pitchFamily="-108" charset="0"/>
                <a:cs typeface="Helvetica" pitchFamily="-108" charset="0"/>
                <a:sym typeface="Helvetica" pitchFamily="-108" charset="0"/>
              </a:endParaRPr>
            </a:p>
          </p:txBody>
        </p:sp>
        <p:sp>
          <p:nvSpPr>
            <p:cNvPr id="103" name="Rectangle 9"/>
            <p:cNvSpPr>
              <a:spLocks/>
            </p:cNvSpPr>
            <p:nvPr/>
          </p:nvSpPr>
          <p:spPr bwMode="auto">
            <a:xfrm rot="1438343">
              <a:off x="142750" y="3135452"/>
              <a:ext cx="664267" cy="293201"/>
            </a:xfrm>
            <a:prstGeom prst="rect">
              <a:avLst/>
            </a:prstGeom>
            <a:noFill/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40639" bIns="0"/>
            <a:lstStyle/>
            <a:p>
              <a:pPr marL="29314">
                <a:defRPr/>
              </a:pPr>
              <a:r>
                <a:rPr lang="en-US" sz="1500" dirty="0" smtClean="0">
                  <a:solidFill>
                    <a:srgbClr val="FF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elvetica" pitchFamily="-108" charset="0"/>
                  <a:ea typeface="Helvetica" pitchFamily="-108" charset="0"/>
                  <a:cs typeface="Helvetica" pitchFamily="-108" charset="0"/>
                  <a:sym typeface="Helvetica" pitchFamily="-108" charset="0"/>
                </a:rPr>
                <a:t>LINAC</a:t>
              </a:r>
              <a:endParaRPr lang="en-US" sz="1500" dirty="0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-108" charset="0"/>
                <a:ea typeface="Helvetica" pitchFamily="-108" charset="0"/>
                <a:cs typeface="Helvetica" pitchFamily="-108" charset="0"/>
                <a:sym typeface="Helvetica" pitchFamily="-108" charset="0"/>
              </a:endParaRPr>
            </a:p>
          </p:txBody>
        </p:sp>
        <p:sp>
          <p:nvSpPr>
            <p:cNvPr id="104" name="Line 10"/>
            <p:cNvSpPr>
              <a:spLocks noChangeShapeType="1"/>
            </p:cNvSpPr>
            <p:nvPr/>
          </p:nvSpPr>
          <p:spPr bwMode="auto">
            <a:xfrm>
              <a:off x="71646" y="3330575"/>
              <a:ext cx="733425" cy="32385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05" name="Line 11"/>
            <p:cNvSpPr>
              <a:spLocks noChangeShapeType="1"/>
            </p:cNvSpPr>
            <p:nvPr/>
          </p:nvSpPr>
          <p:spPr bwMode="auto">
            <a:xfrm rot="855002" flipV="1">
              <a:off x="809833" y="3578225"/>
              <a:ext cx="26988" cy="79375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06" name="Line 12"/>
            <p:cNvSpPr>
              <a:spLocks noChangeShapeType="1"/>
            </p:cNvSpPr>
            <p:nvPr/>
          </p:nvSpPr>
          <p:spPr bwMode="auto">
            <a:xfrm>
              <a:off x="860633" y="3575050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07" name="Line 13"/>
            <p:cNvSpPr>
              <a:spLocks noChangeShapeType="1"/>
            </p:cNvSpPr>
            <p:nvPr/>
          </p:nvSpPr>
          <p:spPr bwMode="auto">
            <a:xfrm rot="855002" flipV="1">
              <a:off x="-56942" y="3290887"/>
              <a:ext cx="150813" cy="130175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08" name="Line 14"/>
            <p:cNvSpPr>
              <a:spLocks noChangeShapeType="1"/>
            </p:cNvSpPr>
            <p:nvPr/>
          </p:nvSpPr>
          <p:spPr bwMode="auto">
            <a:xfrm rot="855002" flipV="1">
              <a:off x="-161717" y="3238500"/>
              <a:ext cx="150813" cy="130175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09" name="Line 15"/>
            <p:cNvSpPr>
              <a:spLocks noChangeShapeType="1"/>
            </p:cNvSpPr>
            <p:nvPr/>
          </p:nvSpPr>
          <p:spPr bwMode="auto">
            <a:xfrm rot="20858678">
              <a:off x="-161717" y="3328987"/>
              <a:ext cx="92075" cy="7620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10" name="Line 16"/>
            <p:cNvSpPr>
              <a:spLocks noChangeShapeType="1"/>
            </p:cNvSpPr>
            <p:nvPr/>
          </p:nvSpPr>
          <p:spPr bwMode="auto">
            <a:xfrm rot="21230221">
              <a:off x="-6142" y="3246437"/>
              <a:ext cx="109538" cy="7620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11" name="Line 66"/>
            <p:cNvSpPr>
              <a:spLocks noChangeShapeType="1"/>
            </p:cNvSpPr>
            <p:nvPr/>
          </p:nvSpPr>
          <p:spPr bwMode="auto">
            <a:xfrm>
              <a:off x="630446" y="3543300"/>
              <a:ext cx="220662" cy="100012"/>
            </a:xfrm>
            <a:prstGeom prst="line">
              <a:avLst/>
            </a:prstGeom>
            <a:noFill/>
            <a:ln w="25400">
              <a:solidFill>
                <a:srgbClr val="0066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12" name="Freeform 69"/>
            <p:cNvSpPr>
              <a:spLocks/>
            </p:cNvSpPr>
            <p:nvPr/>
          </p:nvSpPr>
          <p:spPr bwMode="auto">
            <a:xfrm>
              <a:off x="500271" y="3457575"/>
              <a:ext cx="246062" cy="107950"/>
            </a:xfrm>
            <a:custGeom>
              <a:avLst/>
              <a:gdLst>
                <a:gd name="T0" fmla="*/ 0 w 126"/>
                <a:gd name="T1" fmla="*/ 2147483647 h 67"/>
                <a:gd name="T2" fmla="*/ 2147483647 w 126"/>
                <a:gd name="T3" fmla="*/ 2147483647 h 67"/>
                <a:gd name="T4" fmla="*/ 2147483647 w 126"/>
                <a:gd name="T5" fmla="*/ 2147483647 h 67"/>
                <a:gd name="T6" fmla="*/ 2147483647 w 126"/>
                <a:gd name="T7" fmla="*/ 0 h 67"/>
                <a:gd name="T8" fmla="*/ 0 w 126"/>
                <a:gd name="T9" fmla="*/ 2147483647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6"/>
                <a:gd name="T16" fmla="*/ 0 h 67"/>
                <a:gd name="T17" fmla="*/ 126 w 126"/>
                <a:gd name="T18" fmla="*/ 67 h 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6" h="67">
                  <a:moveTo>
                    <a:pt x="0" y="24"/>
                  </a:moveTo>
                  <a:lnTo>
                    <a:pt x="93" y="67"/>
                  </a:lnTo>
                  <a:lnTo>
                    <a:pt x="126" y="45"/>
                  </a:lnTo>
                  <a:lnTo>
                    <a:pt x="33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0066FF"/>
            </a:solidFill>
            <a:ln w="9525">
              <a:solidFill>
                <a:srgbClr val="0066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 eaLnBrk="0" hangingPunct="0"/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13" name="Text Box 70"/>
            <p:cNvSpPr txBox="1">
              <a:spLocks noChangeArrowheads="1"/>
            </p:cNvSpPr>
            <p:nvPr/>
          </p:nvSpPr>
          <p:spPr bwMode="auto">
            <a:xfrm>
              <a:off x="744316" y="3272696"/>
              <a:ext cx="544547" cy="344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1500" dirty="0">
                  <a:solidFill>
                    <a:srgbClr val="FFC000"/>
                  </a:solidFill>
                </a:rPr>
                <a:t>EBIS</a:t>
              </a:r>
            </a:p>
          </p:txBody>
        </p:sp>
      </p:grpSp>
      <p:sp>
        <p:nvSpPr>
          <p:cNvPr id="116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" name="Date Placeholder 59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August 31, 2014</a:t>
            </a:r>
            <a:endParaRPr lang="en-GB"/>
          </a:p>
        </p:txBody>
      </p:sp>
      <p:sp>
        <p:nvSpPr>
          <p:cNvPr id="114" name="Slide Number Placeholder 11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3409DABE-F856-4D4B-BA58-DB075FB76A26}" type="slidenum">
              <a:rPr lang="en-GB" smtClean="0"/>
              <a:pPr>
                <a:defRPr/>
              </a:pPr>
              <a:t>23</a:t>
            </a:fld>
            <a:endParaRPr lang="en-GB"/>
          </a:p>
        </p:txBody>
      </p:sp>
      <p:sp>
        <p:nvSpPr>
          <p:cNvPr id="117" name="Footer Placeholder 116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S. Fazio: PANIC 2014 - Hamburg</a:t>
            </a:r>
            <a:endParaRPr lang="en-GB"/>
          </a:p>
        </p:txBody>
      </p:sp>
      <p:sp>
        <p:nvSpPr>
          <p:cNvPr id="118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The RHIC site @ BNL</a:t>
            </a:r>
            <a:endParaRPr lang="en-GB" sz="29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 Box 2"/>
          <p:cNvSpPr txBox="1">
            <a:spLocks noChangeArrowheads="1"/>
          </p:cNvSpPr>
          <p:nvPr/>
        </p:nvSpPr>
        <p:spPr bwMode="auto">
          <a:xfrm>
            <a:off x="220437" y="3569280"/>
            <a:ext cx="4390706" cy="244899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89988" tIns="46793" rIns="89988" bIns="46793">
            <a:prstTxWarp prst="textNoShape">
              <a:avLst/>
            </a:prstTxWarp>
            <a:spAutoFit/>
          </a:bodyPr>
          <a:lstStyle/>
          <a:p>
            <a:pPr>
              <a:buClr>
                <a:srgbClr val="FF0000"/>
              </a:buClr>
              <a:tabLst>
                <a:tab pos="0" algn="l"/>
                <a:tab pos="913882" algn="l"/>
                <a:tab pos="1827765" algn="l"/>
                <a:tab pos="2741647" algn="l"/>
                <a:tab pos="3655530" algn="l"/>
                <a:tab pos="4571081" algn="l"/>
                <a:tab pos="5484963" algn="l"/>
                <a:tab pos="6398846" algn="l"/>
                <a:tab pos="7312728" algn="l"/>
                <a:tab pos="8228278" algn="l"/>
                <a:tab pos="9142160" algn="l"/>
                <a:tab pos="10056043" algn="l"/>
              </a:tabLst>
            </a:pPr>
            <a:r>
              <a:rPr lang="en-GB" sz="1700" dirty="0" smtClean="0">
                <a:solidFill>
                  <a:srgbClr val="FF0000"/>
                </a:solidFill>
                <a:latin typeface="Times New Roman" charset="0"/>
              </a:rPr>
              <a:t>Some of the new detector’s features:</a:t>
            </a:r>
          </a:p>
          <a:p>
            <a:pPr marL="168275" indent="-168275">
              <a:buFont typeface="Times New Roman" charset="0"/>
              <a:buChar char="•"/>
              <a:tabLst>
                <a:tab pos="168275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Hermetic Central Tracking Detector (Si pixels)</a:t>
            </a:r>
          </a:p>
          <a:p>
            <a:pPr marL="168275" indent="-168275">
              <a:buFont typeface="Times New Roman" charset="0"/>
              <a:buChar char="•"/>
              <a:tabLst>
                <a:tab pos="168275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 Good </a:t>
            </a:r>
            <a:r>
              <a:rPr lang="en-GB" sz="1700" dirty="0" err="1" smtClean="0">
                <a:solidFill>
                  <a:srgbClr val="000000"/>
                </a:solidFill>
                <a:latin typeface="Times New Roman" charset="0"/>
              </a:rPr>
              <a:t>em</a:t>
            </a: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 calorimeter resolution with fine granularity </a:t>
            </a:r>
          </a:p>
          <a:p>
            <a:pPr marL="168275" indent="-168275">
              <a:buFont typeface="Times New Roman" charset="0"/>
              <a:buChar char="•"/>
              <a:tabLst>
                <a:tab pos="168275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1700" dirty="0" err="1" smtClean="0">
                <a:solidFill>
                  <a:srgbClr val="000000"/>
                </a:solidFill>
                <a:latin typeface="Times New Roman" charset="0"/>
              </a:rPr>
              <a:t>Preshower</a:t>
            </a: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 </a:t>
            </a:r>
            <a:r>
              <a:rPr lang="en-GB" sz="1700" dirty="0" err="1" smtClean="0">
                <a:solidFill>
                  <a:srgbClr val="000000"/>
                </a:solidFill>
                <a:latin typeface="Times New Roman" charset="0"/>
              </a:rPr>
              <a:t>em</a:t>
            </a: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 cal </a:t>
            </a:r>
            <a:r>
              <a:rPr lang="en-US" sz="1700" dirty="0" err="1" smtClean="0">
                <a:solidFill>
                  <a:srgbClr val="000000"/>
                </a:solidFill>
                <a:latin typeface="Times New Roman" charset="0"/>
                <a:sym typeface="Wingdings"/>
              </a:rPr>
              <a:t></a:t>
            </a:r>
            <a:r>
              <a:rPr lang="en-US" sz="17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 </a:t>
            </a:r>
            <a:r>
              <a:rPr lang="en-US" sz="1700" dirty="0" smtClean="0">
                <a:solidFill>
                  <a:srgbClr val="000000"/>
                </a:solidFill>
                <a:latin typeface="Symbol" charset="2"/>
                <a:cs typeface="Symbol" charset="2"/>
                <a:sym typeface="Wingdings"/>
              </a:rPr>
              <a:t>p</a:t>
            </a:r>
            <a:r>
              <a:rPr lang="en-US" sz="1700" baseline="300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0</a:t>
            </a:r>
            <a:r>
              <a:rPr lang="en-US" sz="17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 background</a:t>
            </a:r>
            <a:endParaRPr lang="en-GB" sz="1700" dirty="0" smtClean="0">
              <a:solidFill>
                <a:srgbClr val="000000"/>
              </a:solidFill>
              <a:latin typeface="Times New Roman" charset="0"/>
            </a:endParaRPr>
          </a:p>
          <a:p>
            <a:pPr marL="168275" indent="-168275">
              <a:buFont typeface="Times New Roman" charset="0"/>
              <a:buChar char="•"/>
              <a:tabLst>
                <a:tab pos="168275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Very </a:t>
            </a:r>
            <a:r>
              <a:rPr lang="en-GB" sz="1700" dirty="0">
                <a:solidFill>
                  <a:srgbClr val="000000"/>
                </a:solidFill>
                <a:latin typeface="Times New Roman" charset="0"/>
              </a:rPr>
              <a:t>forward </a:t>
            </a:r>
            <a:r>
              <a:rPr lang="en-GB" sz="1700" dirty="0" err="1" smtClean="0">
                <a:solidFill>
                  <a:srgbClr val="000000"/>
                </a:solidFill>
                <a:latin typeface="Times New Roman" charset="0"/>
              </a:rPr>
              <a:t>calorimetry</a:t>
            </a:r>
            <a:endParaRPr lang="en-GB" sz="1700" dirty="0" smtClean="0">
              <a:solidFill>
                <a:srgbClr val="000000"/>
              </a:solidFill>
              <a:latin typeface="Times New Roman" charset="0"/>
            </a:endParaRPr>
          </a:p>
          <a:p>
            <a:pPr marL="168275" indent="-168275">
              <a:buFont typeface="Times New Roman" charset="0"/>
              <a:buChar char="•"/>
              <a:tabLst>
                <a:tab pos="168275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1700" dirty="0" smtClean="0">
                <a:latin typeface="Times New Roman" charset="0"/>
              </a:rPr>
              <a:t>Roman </a:t>
            </a:r>
            <a:r>
              <a:rPr lang="en-GB" sz="1700" dirty="0">
                <a:latin typeface="Times New Roman" charset="0"/>
              </a:rPr>
              <a:t>pots</a:t>
            </a:r>
            <a:r>
              <a:rPr lang="en-GB" sz="1700" dirty="0" smtClean="0">
                <a:latin typeface="Times New Roman" charset="0"/>
              </a:rPr>
              <a:t> from the early beginning (and with excellent acceptance)</a:t>
            </a:r>
            <a:endParaRPr lang="en-GB" sz="1700" dirty="0">
              <a:latin typeface="Times New Roman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18310" y="186647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The </a:t>
            </a:r>
            <a:r>
              <a:rPr lang="en-GB" sz="2900" b="1" dirty="0" err="1" smtClean="0">
                <a:solidFill>
                  <a:srgbClr val="FF0000"/>
                </a:solidFill>
              </a:rPr>
              <a:t>eRHIC</a:t>
            </a:r>
            <a:r>
              <a:rPr lang="en-GB" sz="2900" b="1" dirty="0" smtClean="0">
                <a:solidFill>
                  <a:srgbClr val="FF0000"/>
                </a:solidFill>
              </a:rPr>
              <a:t> collider</a:t>
            </a:r>
            <a:endParaRPr lang="en-GB" sz="2900" b="1" dirty="0">
              <a:solidFill>
                <a:srgbClr val="FF0000"/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4611143" y="3876640"/>
            <a:ext cx="4519167" cy="2257459"/>
          </a:xfrm>
          <a:prstGeom prst="rect">
            <a:avLst/>
          </a:prstGeom>
          <a:solidFill>
            <a:srgbClr val="99CCFF"/>
          </a:solidFill>
          <a:ln w="9360">
            <a:solidFill>
              <a:srgbClr val="800000"/>
            </a:solidFill>
            <a:round/>
            <a:headEnd/>
            <a:tailEnd/>
          </a:ln>
        </p:spPr>
        <p:txBody>
          <a:bodyPr lIns="94545" tIns="47273" rIns="94545" bIns="47273" anchor="ctr">
            <a:prstTxWarp prst="textNoShape">
              <a:avLst/>
            </a:prstTxWarp>
          </a:bodyPr>
          <a:lstStyle/>
          <a:p>
            <a:pPr marL="236809" indent="-236809">
              <a:buFont typeface="Wingdings" charset="2"/>
              <a:buChar char="q"/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Can scan over a wide phase space</a:t>
            </a:r>
          </a:p>
          <a:p>
            <a:pPr marL="236809" indent="-236809"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endParaRPr lang="en-US" sz="1500" b="1" dirty="0" smtClean="0">
              <a:solidFill>
                <a:srgbClr val="000000"/>
              </a:solidFill>
              <a:latin typeface="Comic Sans MS"/>
              <a:cs typeface="Comic Sans MS"/>
            </a:endParaRPr>
          </a:p>
          <a:p>
            <a:pPr marL="236809" indent="-236809">
              <a:buFont typeface="Wingdings" charset="2"/>
              <a:buChar char="q"/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Very high luminosity</a:t>
            </a:r>
          </a:p>
          <a:p>
            <a:pPr marL="236809" indent="-236809">
              <a:buFont typeface="Wingdings" charset="2"/>
              <a:buChar char="q"/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endParaRPr lang="en-US" sz="1500" b="1" dirty="0" smtClean="0">
              <a:solidFill>
                <a:srgbClr val="000000"/>
              </a:solidFill>
              <a:latin typeface="Comic Sans MS"/>
              <a:cs typeface="Comic Sans MS"/>
            </a:endParaRPr>
          </a:p>
          <a:p>
            <a:pPr marL="100060" indent="-100060"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Important for exclusive DIS:</a:t>
            </a:r>
            <a:endParaRPr lang="en-US" sz="1500" b="1" dirty="0">
              <a:solidFill>
                <a:srgbClr val="000000"/>
              </a:solidFill>
              <a:latin typeface="Comic Sans MS"/>
              <a:cs typeface="Comic Sans MS"/>
            </a:endParaRPr>
          </a:p>
          <a:p>
            <a:pPr marL="100060" indent="-100060">
              <a:buFont typeface="Times New Roman" charset="0"/>
              <a:buChar char="•"/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 Dedicated forward instrumentation</a:t>
            </a:r>
          </a:p>
          <a:p>
            <a:pPr marL="100060" indent="-100060">
              <a:buFont typeface="Times New Roman" charset="0"/>
              <a:buChar char="•"/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 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High 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tracker coverage </a:t>
            </a:r>
          </a:p>
          <a:p>
            <a:pPr marL="100060" indent="-100060">
              <a:buFont typeface="Times New Roman" charset="0"/>
              <a:buChar char="•"/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it-IT" sz="1500" b="1" dirty="0">
                <a:solidFill>
                  <a:srgbClr val="000000"/>
                </a:solidFill>
                <a:latin typeface="Comic Sans MS"/>
                <a:cs typeface="Comic Sans MS"/>
              </a:rPr>
              <a:t> </a:t>
            </a:r>
            <a:r>
              <a:rPr lang="it-IT" sz="1500" b="1" dirty="0" err="1">
                <a:solidFill>
                  <a:srgbClr val="DC2300"/>
                </a:solidFill>
                <a:latin typeface="Comic Sans MS"/>
                <a:cs typeface="Comic Sans MS"/>
              </a:rPr>
              <a:t>Very</a:t>
            </a:r>
            <a:r>
              <a:rPr lang="it-IT" sz="1500" b="1" dirty="0">
                <a:solidFill>
                  <a:srgbClr val="DC2300"/>
                </a:solidFill>
                <a:latin typeface="Comic Sans MS"/>
                <a:cs typeface="Comic Sans MS"/>
              </a:rPr>
              <a:t> High lumi!  </a:t>
            </a:r>
          </a:p>
        </p:txBody>
      </p:sp>
      <p:pic>
        <p:nvPicPr>
          <p:cNvPr id="8" name="Picture 11" descr="EIClogo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183" y="842031"/>
            <a:ext cx="729101" cy="66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9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135"/>
          <p:cNvGrpSpPr/>
          <p:nvPr/>
        </p:nvGrpSpPr>
        <p:grpSpPr>
          <a:xfrm>
            <a:off x="1995572" y="746224"/>
            <a:ext cx="2728827" cy="2003588"/>
            <a:chOff x="5653172" y="746224"/>
            <a:chExt cx="2728827" cy="2003588"/>
          </a:xfrm>
        </p:grpSpPr>
        <p:grpSp>
          <p:nvGrpSpPr>
            <p:cNvPr id="9" name="Group 137"/>
            <p:cNvGrpSpPr/>
            <p:nvPr/>
          </p:nvGrpSpPr>
          <p:grpSpPr>
            <a:xfrm>
              <a:off x="5653172" y="746224"/>
              <a:ext cx="2728827" cy="2003588"/>
              <a:chOff x="5653172" y="735462"/>
              <a:chExt cx="2728827" cy="2003588"/>
            </a:xfrm>
          </p:grpSpPr>
          <p:pic>
            <p:nvPicPr>
              <p:cNvPr id="125" name="Picture 12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653172" y="1106302"/>
                <a:ext cx="2728827" cy="1632748"/>
              </a:xfrm>
              <a:prstGeom prst="rect">
                <a:avLst/>
              </a:prstGeom>
            </p:spPr>
          </p:pic>
          <p:sp>
            <p:nvSpPr>
              <p:cNvPr id="137" name="TextBox 136"/>
              <p:cNvSpPr txBox="1"/>
              <p:nvPr/>
            </p:nvSpPr>
            <p:spPr>
              <a:xfrm>
                <a:off x="5841053" y="735462"/>
                <a:ext cx="245207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rgbClr val="FF0000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EIC/</a:t>
                </a:r>
                <a:r>
                  <a:rPr lang="en-US" dirty="0" err="1" smtClean="0">
                    <a:solidFill>
                      <a:srgbClr val="FF0000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eRHIC</a:t>
                </a:r>
                <a:r>
                  <a:rPr lang="en-US" dirty="0" smtClean="0">
                    <a:solidFill>
                      <a:srgbClr val="FF0000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 detector</a:t>
                </a:r>
              </a:p>
              <a:p>
                <a:endParaRPr lang="en-US" dirty="0"/>
              </a:p>
            </p:txBody>
          </p:sp>
        </p:grpSp>
        <p:sp>
          <p:nvSpPr>
            <p:cNvPr id="131" name="TextBox 27"/>
            <p:cNvSpPr txBox="1">
              <a:spLocks noChangeArrowheads="1"/>
            </p:cNvSpPr>
            <p:nvPr/>
          </p:nvSpPr>
          <p:spPr bwMode="auto">
            <a:xfrm rot="5400000">
              <a:off x="7277718" y="1666371"/>
              <a:ext cx="844636" cy="281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6058" tIns="48029" rIns="96058" bIns="48029">
              <a:prstTxWarp prst="textNoShape">
                <a:avLst/>
              </a:prstTxWarp>
              <a:spAutoFit/>
            </a:bodyPr>
            <a:lstStyle/>
            <a:p>
              <a:r>
                <a:rPr lang="en-US" sz="1200" dirty="0" smtClean="0">
                  <a:solidFill>
                    <a:srgbClr val="FF0000"/>
                  </a:solidFill>
                </a:rPr>
                <a:t>FORWARD</a:t>
              </a:r>
              <a:endParaRPr lang="en-US" sz="1200" dirty="0">
                <a:solidFill>
                  <a:srgbClr val="FF0000"/>
                </a:solidFill>
              </a:endParaRPr>
            </a:p>
          </p:txBody>
        </p:sp>
        <p:sp>
          <p:nvSpPr>
            <p:cNvPr id="132" name="TextBox 28"/>
            <p:cNvSpPr txBox="1">
              <a:spLocks noChangeArrowheads="1"/>
            </p:cNvSpPr>
            <p:nvPr/>
          </p:nvSpPr>
          <p:spPr bwMode="auto">
            <a:xfrm rot="16200000">
              <a:off x="5549845" y="1670402"/>
              <a:ext cx="527417" cy="281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6058" tIns="48029" rIns="96058" bIns="48029">
              <a:prstTxWarp prst="textNoShape">
                <a:avLst/>
              </a:prstTxWarp>
              <a:spAutoFit/>
            </a:bodyPr>
            <a:lstStyle/>
            <a:p>
              <a:r>
                <a:rPr lang="en-US" sz="1200" dirty="0" smtClean="0">
                  <a:solidFill>
                    <a:srgbClr val="FF0000"/>
                  </a:solidFill>
                </a:rPr>
                <a:t>REAR</a:t>
              </a:r>
              <a:endParaRPr lang="en-US" sz="1200" dirty="0">
                <a:solidFill>
                  <a:srgbClr val="FF0000"/>
                </a:solidFill>
              </a:endParaRPr>
            </a:p>
          </p:txBody>
        </p:sp>
      </p:grpSp>
      <p:sp>
        <p:nvSpPr>
          <p:cNvPr id="135" name="TextBox 134"/>
          <p:cNvSpPr txBox="1"/>
          <p:nvPr/>
        </p:nvSpPr>
        <p:spPr>
          <a:xfrm>
            <a:off x="188508" y="2295312"/>
            <a:ext cx="195997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rgbClr val="FF0000"/>
              </a:buClr>
              <a:tabLst>
                <a:tab pos="0" algn="l"/>
                <a:tab pos="913882" algn="l"/>
                <a:tab pos="1827765" algn="l"/>
                <a:tab pos="2741647" algn="l"/>
                <a:tab pos="3655530" algn="l"/>
                <a:tab pos="4571081" algn="l"/>
                <a:tab pos="5484963" algn="l"/>
                <a:tab pos="6398846" algn="l"/>
                <a:tab pos="7312728" algn="l"/>
                <a:tab pos="8228278" algn="l"/>
                <a:tab pos="9142160" algn="l"/>
                <a:tab pos="10056043" algn="l"/>
              </a:tabLst>
            </a:pPr>
            <a:r>
              <a:rPr lang="en-GB" dirty="0" smtClean="0">
                <a:solidFill>
                  <a:srgbClr val="FF0000"/>
                </a:solidFill>
                <a:latin typeface="Times New Roman" charset="0"/>
              </a:rPr>
              <a:t>General properties:</a:t>
            </a:r>
          </a:p>
          <a:p>
            <a:pPr>
              <a:buFont typeface="Times New Roman" charset="0"/>
              <a:buChar char="•"/>
              <a:tabLst>
                <a:tab pos="0" algn="l"/>
                <a:tab pos="913882" algn="l"/>
                <a:tab pos="1827765" algn="l"/>
                <a:tab pos="2741647" algn="l"/>
                <a:tab pos="3655530" algn="l"/>
                <a:tab pos="4571081" algn="l"/>
                <a:tab pos="5484963" algn="l"/>
                <a:tab pos="6398846" algn="l"/>
                <a:tab pos="7312728" algn="l"/>
                <a:tab pos="8228278" algn="l"/>
                <a:tab pos="9142160" algn="l"/>
                <a:tab pos="10056043" algn="l"/>
              </a:tabLst>
            </a:pPr>
            <a:r>
              <a:rPr lang="en-GB" dirty="0" smtClean="0">
                <a:solidFill>
                  <a:srgbClr val="000000"/>
                </a:solidFill>
                <a:latin typeface="Times New Roman" charset="0"/>
              </a:rPr>
              <a:t> Hermetic</a:t>
            </a:r>
          </a:p>
          <a:p>
            <a:pPr>
              <a:buFont typeface="Times New Roman" charset="0"/>
              <a:buChar char="•"/>
              <a:tabLst>
                <a:tab pos="0" algn="l"/>
                <a:tab pos="913882" algn="l"/>
                <a:tab pos="1827765" algn="l"/>
                <a:tab pos="2741647" algn="l"/>
                <a:tab pos="3655530" algn="l"/>
                <a:tab pos="4571081" algn="l"/>
                <a:tab pos="5484963" algn="l"/>
                <a:tab pos="6398846" algn="l"/>
                <a:tab pos="7312728" algn="l"/>
                <a:tab pos="8228278" algn="l"/>
                <a:tab pos="9142160" algn="l"/>
                <a:tab pos="10056043" algn="l"/>
              </a:tabLst>
            </a:pPr>
            <a:r>
              <a:rPr lang="en-GB" dirty="0" smtClean="0">
                <a:solidFill>
                  <a:srgbClr val="000000"/>
                </a:solidFill>
                <a:latin typeface="Times New Roman" charset="0"/>
              </a:rPr>
              <a:t> Asymmetric</a:t>
            </a:r>
          </a:p>
          <a:p>
            <a:endParaRPr lang="en-US" dirty="0"/>
          </a:p>
        </p:txBody>
      </p:sp>
      <p:pic>
        <p:nvPicPr>
          <p:cNvPr id="138" name="Picture 137" descr="eRHIC_lumi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5059692" y="750967"/>
            <a:ext cx="3749015" cy="315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/>
      <p:bldP spid="7" grpId="0" animBg="1"/>
      <p:bldP spid="13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pic>
        <p:nvPicPr>
          <p:cNvPr id="7" name="Picture 6" descr="plot-BCA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-219677" y="2584853"/>
            <a:ext cx="9144001" cy="390525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23028" y="1094648"/>
            <a:ext cx="47557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buFont typeface="Arial"/>
              <a:buChar char="•"/>
            </a:pPr>
            <a:r>
              <a:rPr lang="en-US" dirty="0" smtClean="0"/>
              <a:t>Electron and photon clusters are often very close! </a:t>
            </a:r>
            <a:endParaRPr lang="en-US" dirty="0" smtClean="0">
              <a:solidFill>
                <a:srgbClr val="000090"/>
              </a:solidFill>
            </a:endParaRPr>
          </a:p>
          <a:p>
            <a:pPr marL="177800" indent="-177800">
              <a:buFont typeface="Arial"/>
              <a:buChar char="•"/>
            </a:pPr>
            <a:r>
              <a:rPr lang="en-US" dirty="0" smtClean="0">
                <a:solidFill>
                  <a:srgbClr val="000090"/>
                </a:solidFill>
              </a:rPr>
              <a:t>can affect the phi distribution reconstruction! </a:t>
            </a:r>
            <a:endParaRPr lang="en-US" dirty="0"/>
          </a:p>
        </p:txBody>
      </p:sp>
      <p:sp>
        <p:nvSpPr>
          <p:cNvPr id="13" name="Notched Right Arrow 12"/>
          <p:cNvSpPr/>
          <p:nvPr/>
        </p:nvSpPr>
        <p:spPr>
          <a:xfrm>
            <a:off x="4646853" y="1344261"/>
            <a:ext cx="1016000" cy="431800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683251" y="986693"/>
            <a:ext cx="34607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Crucial!</a:t>
            </a:r>
          </a:p>
          <a:p>
            <a:pPr algn="ctr"/>
            <a:r>
              <a:rPr lang="en-US" dirty="0" smtClean="0">
                <a:solidFill>
                  <a:srgbClr val="000090"/>
                </a:solidFill>
              </a:rPr>
              <a:t>Our </a:t>
            </a:r>
            <a:r>
              <a:rPr lang="en-US" dirty="0" err="1" smtClean="0">
                <a:solidFill>
                  <a:srgbClr val="000090"/>
                </a:solidFill>
              </a:rPr>
              <a:t>em</a:t>
            </a:r>
            <a:r>
              <a:rPr lang="en-US" dirty="0" smtClean="0">
                <a:solidFill>
                  <a:srgbClr val="000090"/>
                </a:solidFill>
              </a:rPr>
              <a:t> cal must distinguish two clusters within the order of 1 deg</a:t>
            </a:r>
          </a:p>
          <a:p>
            <a:pPr algn="ctr"/>
            <a:r>
              <a:rPr lang="en-US" i="1" dirty="0" smtClean="0">
                <a:solidFill>
                  <a:srgbClr val="000090"/>
                </a:solidFill>
              </a:rPr>
              <a:t>More studies on-going…</a:t>
            </a:r>
            <a:endParaRPr lang="en-US" i="1" dirty="0">
              <a:solidFill>
                <a:srgbClr val="00009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F</a:t>
            </a:r>
            <a:r>
              <a:rPr lang="en-GB" sz="2900" b="1" baseline="-25000" dirty="0" smtClean="0">
                <a:solidFill>
                  <a:srgbClr val="FF0000"/>
                </a:solidFill>
                <a:latin typeface="+mj-lt"/>
              </a:rPr>
              <a:t>L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 extraction</a:t>
            </a:r>
            <a:endParaRPr lang="en-GB" sz="2900" b="1" baseline="-25000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2895600" y="1063570"/>
            <a:ext cx="6242930" cy="5207761"/>
            <a:chOff x="2365375" y="-25400"/>
            <a:chExt cx="8235950" cy="6858000"/>
          </a:xfrm>
        </p:grpSpPr>
        <p:pic>
          <p:nvPicPr>
            <p:cNvPr id="10" name="Picture 9" descr="Screen shot 2012-07-19 at 6.15.33 PM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78075" y="-25400"/>
              <a:ext cx="822325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2378075" y="4191000"/>
              <a:ext cx="377825" cy="2336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365375" y="409520"/>
              <a:ext cx="377825" cy="6477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0223500" y="6330950"/>
              <a:ext cx="377825" cy="5016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323586" name="Object 2"/>
          <p:cNvGraphicFramePr>
            <a:graphicFrameLocks noChangeAspect="1"/>
          </p:cNvGraphicFramePr>
          <p:nvPr/>
        </p:nvGraphicFramePr>
        <p:xfrm>
          <a:off x="38100" y="693747"/>
          <a:ext cx="3200400" cy="561975"/>
        </p:xfrm>
        <a:graphic>
          <a:graphicData uri="http://schemas.openxmlformats.org/presentationml/2006/ole">
            <p:oleObj spid="_x0000_s323586" name="Equation" r:id="rId4" imgW="2171700" imgH="381000" progId="Equation.3">
              <p:embed/>
            </p:oleObj>
          </a:graphicData>
        </a:graphic>
      </p:graphicFrame>
      <p:graphicFrame>
        <p:nvGraphicFramePr>
          <p:cNvPr id="323587" name="Object 3"/>
          <p:cNvGraphicFramePr>
            <a:graphicFrameLocks noChangeAspect="1"/>
          </p:cNvGraphicFramePr>
          <p:nvPr/>
        </p:nvGraphicFramePr>
        <p:xfrm>
          <a:off x="927100" y="1393835"/>
          <a:ext cx="1422400" cy="355600"/>
        </p:xfrm>
        <a:graphic>
          <a:graphicData uri="http://schemas.openxmlformats.org/presentationml/2006/ole">
            <p:oleObj spid="_x0000_s323587" name="Equation" r:id="rId5" imgW="965200" imgH="241300" progId="Equation.3">
              <p:embed/>
            </p:oleObj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38100" y="1381135"/>
            <a:ext cx="856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where:</a:t>
            </a:r>
            <a:endParaRPr lang="en-US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76051" y="1942068"/>
            <a:ext cx="3048149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Strategy:</a:t>
            </a:r>
          </a:p>
          <a:p>
            <a:endParaRPr lang="en-US" b="1" dirty="0" smtClean="0">
              <a:solidFill>
                <a:srgbClr val="0000FF"/>
              </a:solidFill>
              <a:latin typeface="Comic Sans MS"/>
              <a:cs typeface="Comic Sans MS"/>
            </a:endParaRPr>
          </a:p>
          <a:p>
            <a:pPr marL="228600" indent="-228600">
              <a:buFont typeface="Wingdings" charset="2"/>
              <a:buChar char=""/>
            </a:pPr>
            <a:r>
              <a:rPr lang="en-US" b="1" dirty="0" smtClean="0">
                <a:cs typeface="Comic Sans MS"/>
              </a:rPr>
              <a:t>Measure the reduced cross section</a:t>
            </a:r>
          </a:p>
          <a:p>
            <a:pPr marL="228600" indent="-228600">
              <a:buFont typeface="Wingdings" charset="2"/>
              <a:buChar char=""/>
            </a:pPr>
            <a:r>
              <a:rPr lang="en-US" b="1" dirty="0" smtClean="0">
                <a:cs typeface="Comic Sans MS"/>
              </a:rPr>
              <a:t>Extract the y</a:t>
            </a:r>
            <a:r>
              <a:rPr lang="en-US" b="1" baseline="30000" dirty="0" smtClean="0">
                <a:cs typeface="Comic Sans MS"/>
              </a:rPr>
              <a:t>2</a:t>
            </a:r>
            <a:r>
              <a:rPr lang="en-US" b="1" dirty="0" smtClean="0">
                <a:cs typeface="Comic Sans MS"/>
              </a:rPr>
              <a:t>/Y</a:t>
            </a:r>
            <a:r>
              <a:rPr lang="en-US" b="1" baseline="30000" dirty="0" smtClean="0">
                <a:cs typeface="Comic Sans MS"/>
              </a:rPr>
              <a:t>+ </a:t>
            </a:r>
            <a:r>
              <a:rPr lang="en-US" b="1" dirty="0" smtClean="0">
                <a:cs typeface="Comic Sans MS"/>
              </a:rPr>
              <a:t>slope fir </a:t>
            </a:r>
            <a:r>
              <a:rPr lang="en-US" b="1" dirty="0" err="1" smtClean="0">
                <a:cs typeface="Comic Sans MS"/>
              </a:rPr>
              <a:t>dufferebt</a:t>
            </a:r>
            <a:r>
              <a:rPr lang="en-US" b="1" dirty="0" smtClean="0">
                <a:cs typeface="Comic Sans MS"/>
              </a:rPr>
              <a:t> </a:t>
            </a:r>
            <a:r>
              <a:rPr lang="en-US" b="1" dirty="0" err="1" smtClean="0">
                <a:cs typeface="Comic Sans MS"/>
              </a:rPr>
              <a:t>s</a:t>
            </a:r>
            <a:r>
              <a:rPr lang="en-US" b="1" dirty="0" smtClean="0">
                <a:cs typeface="Comic Sans MS"/>
              </a:rPr>
              <a:t> at </a:t>
            </a:r>
            <a:r>
              <a:rPr lang="en-US" b="1" dirty="0" err="1" smtClean="0">
                <a:cs typeface="Comic Sans MS"/>
              </a:rPr>
              <a:t>fuxed</a:t>
            </a:r>
            <a:r>
              <a:rPr lang="en-US" b="1" dirty="0" smtClean="0">
                <a:cs typeface="Comic Sans MS"/>
              </a:rPr>
              <a:t> x,Q</a:t>
            </a:r>
            <a:r>
              <a:rPr lang="en-US" b="1" baseline="30000" dirty="0" smtClean="0">
                <a:cs typeface="Comic Sans MS"/>
              </a:rPr>
              <a:t>2</a:t>
            </a:r>
            <a:endParaRPr lang="en-US" b="1" baseline="30000" dirty="0">
              <a:cs typeface="Comic Sans M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551" y="3924995"/>
            <a:ext cx="311164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3363" indent="-233363">
              <a:buFont typeface="Wingdings" charset="2"/>
              <a:buChar char="ü"/>
            </a:pPr>
            <a:r>
              <a:rPr lang="en-US" b="1" dirty="0" smtClean="0">
                <a:solidFill>
                  <a:srgbClr val="0000FF"/>
                </a:solidFill>
              </a:rPr>
              <a:t>Plot based on </a:t>
            </a:r>
            <a:r>
              <a:rPr lang="en-US" b="1" dirty="0" err="1" smtClean="0">
                <a:solidFill>
                  <a:srgbClr val="0000FF"/>
                </a:solidFill>
              </a:rPr>
              <a:t>eRHIC</a:t>
            </a:r>
            <a:r>
              <a:rPr lang="en-US" b="1" dirty="0" smtClean="0">
                <a:solidFill>
                  <a:srgbClr val="0000FF"/>
                </a:solidFill>
              </a:rPr>
              <a:t> stage 1:</a:t>
            </a:r>
          </a:p>
          <a:p>
            <a:pPr marL="746125" lvl="1" indent="-288925">
              <a:buFont typeface="Wingdings" charset="2"/>
              <a:buChar char=""/>
            </a:pPr>
            <a:r>
              <a:rPr lang="en-US" b="1" dirty="0" smtClean="0">
                <a:solidFill>
                  <a:srgbClr val="FF0000"/>
                </a:solidFill>
              </a:rPr>
              <a:t>5+100 </a:t>
            </a:r>
            <a:r>
              <a:rPr lang="en-US" b="1" dirty="0" err="1" smtClean="0">
                <a:solidFill>
                  <a:srgbClr val="FF0000"/>
                </a:solidFill>
              </a:rPr>
              <a:t>GeV</a:t>
            </a:r>
            <a:endParaRPr lang="en-US" b="1" dirty="0" smtClean="0">
              <a:solidFill>
                <a:srgbClr val="FF0000"/>
              </a:solidFill>
            </a:endParaRPr>
          </a:p>
          <a:p>
            <a:pPr marL="746125" lvl="1" indent="-288925">
              <a:buFont typeface="Wingdings" charset="2"/>
              <a:buChar char=""/>
            </a:pPr>
            <a:r>
              <a:rPr lang="en-US" b="1" dirty="0" smtClean="0">
                <a:solidFill>
                  <a:srgbClr val="FF0000"/>
                </a:solidFill>
              </a:rPr>
              <a:t>5+250 </a:t>
            </a:r>
            <a:r>
              <a:rPr lang="en-US" b="1" dirty="0" err="1" smtClean="0">
                <a:solidFill>
                  <a:srgbClr val="FF0000"/>
                </a:solidFill>
              </a:rPr>
              <a:t>GeV</a:t>
            </a:r>
            <a:endParaRPr lang="en-US" b="1" dirty="0" smtClean="0">
              <a:solidFill>
                <a:srgbClr val="FF0000"/>
              </a:solidFill>
            </a:endParaRPr>
          </a:p>
          <a:p>
            <a:pPr marL="746125" lvl="1" indent="-288925">
              <a:buFont typeface="Wingdings" charset="2"/>
              <a:buChar char=""/>
            </a:pPr>
            <a:r>
              <a:rPr lang="en-US" b="1" dirty="0" smtClean="0">
                <a:solidFill>
                  <a:srgbClr val="FF0000"/>
                </a:solidFill>
              </a:rPr>
              <a:t>5+325 </a:t>
            </a:r>
            <a:r>
              <a:rPr lang="en-US" b="1" dirty="0" err="1" smtClean="0">
                <a:solidFill>
                  <a:srgbClr val="FF0000"/>
                </a:solidFill>
              </a:rPr>
              <a:t>GeV</a:t>
            </a:r>
            <a:endParaRPr lang="en-US" b="1" dirty="0" smtClean="0">
              <a:solidFill>
                <a:srgbClr val="FF0000"/>
              </a:solidFill>
            </a:endParaRPr>
          </a:p>
          <a:p>
            <a:pPr marL="288925" indent="-288925">
              <a:buFont typeface="Wingdings" charset="2"/>
              <a:buChar char="ü"/>
            </a:pPr>
            <a:r>
              <a:rPr lang="en-US" b="1" dirty="0" smtClean="0">
                <a:solidFill>
                  <a:srgbClr val="0000FF"/>
                </a:solidFill>
              </a:rPr>
              <a:t>Statistical errors (included) are negligible</a:t>
            </a:r>
          </a:p>
          <a:p>
            <a:pPr marL="746125" lvl="1" indent="-288925"/>
            <a:endParaRPr lang="en-US" b="1" dirty="0" smtClean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27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rcRect t="11996"/>
          <a:stretch>
            <a:fillRect/>
          </a:stretch>
        </p:blipFill>
        <p:spPr>
          <a:xfrm>
            <a:off x="120650" y="2963213"/>
            <a:ext cx="8902700" cy="32970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Structure functions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20752" y="863640"/>
            <a:ext cx="3955956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we Know: </a:t>
            </a:r>
          </a:p>
          <a:p>
            <a:pPr marL="233363" indent="-233363">
              <a:buFont typeface="Wingdings" charset="2"/>
              <a:buChar char="ü"/>
            </a:pPr>
            <a:r>
              <a:rPr lang="en-US" sz="1600" b="1" dirty="0" smtClean="0">
                <a:cs typeface="Symbol" charset="2"/>
              </a:rPr>
              <a:t>Extensive program carried at HERA</a:t>
            </a:r>
          </a:p>
          <a:p>
            <a:pPr marL="233363" indent="-233363">
              <a:buFont typeface="Wingdings" charset="2"/>
              <a:buChar char="ü"/>
            </a:pPr>
            <a:r>
              <a:rPr lang="en-US" sz="1600" b="1" dirty="0" smtClean="0">
                <a:cs typeface="Symbol" charset="2"/>
              </a:rPr>
              <a:t>F</a:t>
            </a:r>
            <a:r>
              <a:rPr lang="en-US" sz="1600" b="1" baseline="-25000" dirty="0" smtClean="0">
                <a:cs typeface="Symbol" charset="2"/>
              </a:rPr>
              <a:t>2 </a:t>
            </a:r>
            <a:r>
              <a:rPr lang="en-US" sz="1600" b="1" dirty="0" smtClean="0">
                <a:cs typeface="Symbol" charset="2"/>
              </a:rPr>
              <a:t>precisely measured in a large </a:t>
            </a:r>
            <a:r>
              <a:rPr lang="en-US" sz="1600" b="1" dirty="0" err="1" smtClean="0">
                <a:cs typeface="Symbol" charset="2"/>
              </a:rPr>
              <a:t>x</a:t>
            </a:r>
            <a:r>
              <a:rPr lang="en-US" sz="1600" b="1" dirty="0" smtClean="0">
                <a:cs typeface="Symbol" charset="2"/>
              </a:rPr>
              <a:t> range</a:t>
            </a:r>
          </a:p>
          <a:p>
            <a:pPr marL="233363" indent="-233363">
              <a:buFont typeface="Wingdings" charset="2"/>
              <a:buChar char="ü"/>
            </a:pPr>
            <a:r>
              <a:rPr lang="en-US" sz="1600" b="1" dirty="0" smtClean="0">
                <a:cs typeface="Symbol" charset="2"/>
              </a:rPr>
              <a:t>At low-</a:t>
            </a:r>
            <a:r>
              <a:rPr lang="en-US" sz="1600" b="1" dirty="0" err="1" smtClean="0">
                <a:cs typeface="Symbol" charset="2"/>
              </a:rPr>
              <a:t>x</a:t>
            </a:r>
            <a:r>
              <a:rPr lang="en-US" sz="1600" b="1" dirty="0" smtClean="0">
                <a:cs typeface="Symbol" charset="2"/>
              </a:rPr>
              <a:t> gluons dominate</a:t>
            </a:r>
            <a:endParaRPr lang="en-US" sz="1600" b="1" baseline="-25000" dirty="0" smtClean="0">
              <a:solidFill>
                <a:srgbClr val="FF0000"/>
              </a:solidFill>
              <a:cs typeface="Symbol" charset="2"/>
            </a:endParaRPr>
          </a:p>
          <a:p>
            <a:endParaRPr lang="en-US" sz="1600" b="1" dirty="0"/>
          </a:p>
        </p:txBody>
      </p:sp>
      <p:pic>
        <p:nvPicPr>
          <p:cNvPr id="12" name="Picture 11" descr="DESY-09-158_18a.eps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3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3411875" y="1971636"/>
            <a:ext cx="2798626" cy="2537026"/>
          </a:xfrm>
          <a:prstGeom prst="rect">
            <a:avLst/>
          </a:prstGeom>
        </p:spPr>
      </p:pic>
      <p:pic>
        <p:nvPicPr>
          <p:cNvPr id="13" name="Picture 12" descr="DESY-09-158_18b.eps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5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6"/>
              <a:stretch>
                <a:fillRect/>
              </a:stretch>
            </p:blipFill>
          </mc:Fallback>
        </mc:AlternateContent>
        <p:spPr>
          <a:xfrm>
            <a:off x="6097787" y="1993916"/>
            <a:ext cx="2761760" cy="2503606"/>
          </a:xfrm>
          <a:prstGeom prst="rect">
            <a:avLst/>
          </a:prstGeom>
        </p:spPr>
      </p:pic>
      <p:graphicFrame>
        <p:nvGraphicFramePr>
          <p:cNvPr id="15" name="Object 14"/>
          <p:cNvGraphicFramePr>
            <a:graphicFrameLocks noChangeAspect="1"/>
          </p:cNvGraphicFramePr>
          <p:nvPr/>
        </p:nvGraphicFramePr>
        <p:xfrm>
          <a:off x="5942841" y="4942530"/>
          <a:ext cx="3201159" cy="561607"/>
        </p:xfrm>
        <a:graphic>
          <a:graphicData uri="http://schemas.openxmlformats.org/presentationml/2006/ole">
            <p:oleObj spid="_x0000_s429058" name="Equation" r:id="rId7" imgW="2171700" imgH="381000" progId="Equation.3">
              <p:embed/>
            </p:oleObj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421502" y="5009370"/>
            <a:ext cx="23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Reduced cross section:</a:t>
            </a:r>
            <a:endParaRPr lang="en-US" dirty="0"/>
          </a:p>
        </p:txBody>
      </p:sp>
      <p:sp>
        <p:nvSpPr>
          <p:cNvPr id="23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322565" name="Object 5"/>
          <p:cNvGraphicFramePr>
            <a:graphicFrameLocks noChangeAspect="1"/>
          </p:cNvGraphicFramePr>
          <p:nvPr/>
        </p:nvGraphicFramePr>
        <p:xfrm>
          <a:off x="6113842" y="4343400"/>
          <a:ext cx="2414587" cy="636588"/>
        </p:xfrm>
        <a:graphic>
          <a:graphicData uri="http://schemas.openxmlformats.org/presentationml/2006/ole">
            <p:oleObj spid="_x0000_s429059" name="Equation" r:id="rId8" imgW="1638300" imgH="431800" progId="Equation.3">
              <p:embed/>
            </p:oleObj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3421502" y="4432520"/>
            <a:ext cx="2546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Differential cross section:</a:t>
            </a:r>
            <a:endParaRPr lang="en-US" dirty="0"/>
          </a:p>
        </p:txBody>
      </p:sp>
      <p:grpSp>
        <p:nvGrpSpPr>
          <p:cNvPr id="2" name="Group 17"/>
          <p:cNvGrpSpPr/>
          <p:nvPr/>
        </p:nvGrpSpPr>
        <p:grpSpPr>
          <a:xfrm>
            <a:off x="177800" y="711200"/>
            <a:ext cx="3333888" cy="3341578"/>
            <a:chOff x="177800" y="990600"/>
            <a:chExt cx="3333888" cy="3341578"/>
          </a:xfrm>
        </p:grpSpPr>
        <p:pic>
          <p:nvPicPr>
            <p:cNvPr id="14" name="Picture 13" descr="imm2.eps"/>
            <p:cNvPicPr>
              <a:picLocks noChangeAspect="1"/>
            </p:cNvPicPr>
            <p:nvPr/>
          </p:nvPicPr>
          <mc:AlternateContent xmlns:ma="http://schemas.microsoft.com/office/mac/drawingml/2008/main">
            <mc:Choice Requires="ma">
              <p:blipFill>
                <a:blip r:embed="rId9"/>
                <a:stretch>
                  <a:fillRect/>
                </a:stretch>
              </p:blipFill>
            </mc:Choice>
  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  <p:blipFill>
                <a:blip r:embed="rId10"/>
                <a:stretch>
                  <a:fillRect/>
                </a:stretch>
              </p:blipFill>
            </mc:Fallback>
          </mc:AlternateContent>
          <p:spPr>
            <a:xfrm>
              <a:off x="177800" y="998290"/>
              <a:ext cx="3333888" cy="3333888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190500" y="990600"/>
              <a:ext cx="4836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~F</a:t>
              </a:r>
              <a:r>
                <a:rPr lang="en-US" b="1" baseline="-25000" dirty="0" smtClean="0"/>
                <a:t>2</a:t>
              </a:r>
              <a:endParaRPr lang="en-US" b="1" baseline="-25000" dirty="0"/>
            </a:p>
          </p:txBody>
        </p:sp>
      </p:grpSp>
      <p:pic>
        <p:nvPicPr>
          <p:cNvPr id="19" name="Picture 1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7200" y="4271963"/>
            <a:ext cx="1701800" cy="170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/>
          <p:nvPr/>
        </p:nvGrpSpPr>
        <p:grpSpPr>
          <a:xfrm>
            <a:off x="8023" y="973010"/>
            <a:ext cx="5251638" cy="4066084"/>
            <a:chOff x="155974" y="1214310"/>
            <a:chExt cx="5251638" cy="4066084"/>
          </a:xfrm>
        </p:grpSpPr>
        <p:pic>
          <p:nvPicPr>
            <p:cNvPr id="16" name="Picture 15" descr="DisplayFLvsXloopQ2_Djangoh_Off_On_Sys01RadCorOff.pdf"/>
            <p:cNvPicPr>
              <a:picLocks noChangeAspect="1"/>
            </p:cNvPicPr>
            <p:nvPr/>
          </p:nvPicPr>
          <mc:AlternateContent xmlns:ma="http://schemas.microsoft.com/office/mac/drawingml/2008/main">
            <mc:Choice Requires="ma">
              <p:blipFill>
                <a:blip r:embed="rId3"/>
                <a:srcRect/>
                <a:stretch>
                  <a:fillRect/>
                </a:stretch>
              </p:blipFill>
            </mc:Choice>
  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  <p:blipFill>
                <a:blip r:embed="rId4"/>
                <a:srcRect/>
                <a:stretch>
                  <a:fillRect/>
                </a:stretch>
              </p:blipFill>
            </mc:Fallback>
          </mc:AlternateContent>
          <p:spPr>
            <a:xfrm>
              <a:off x="155974" y="1214310"/>
              <a:ext cx="5251638" cy="4066084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1067208" y="1379410"/>
              <a:ext cx="18466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US" sz="14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304073" y="790931"/>
            <a:ext cx="30420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The impact of an </a:t>
            </a:r>
            <a:r>
              <a:rPr lang="en-US" b="1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eRHIC</a:t>
            </a:r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: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8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325634" name="Object 2"/>
          <p:cNvGraphicFramePr>
            <a:graphicFrameLocks noChangeAspect="1"/>
          </p:cNvGraphicFramePr>
          <p:nvPr/>
        </p:nvGraphicFramePr>
        <p:xfrm>
          <a:off x="5211762" y="850900"/>
          <a:ext cx="2682875" cy="431800"/>
        </p:xfrm>
        <a:graphic>
          <a:graphicData uri="http://schemas.openxmlformats.org/presentationml/2006/ole">
            <p:oleObj spid="_x0000_s430082" name="Equation" r:id="rId5" imgW="1498600" imgH="241300" progId="Equation.3">
              <p:embed/>
            </p:oleObj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4800600" y="1397000"/>
            <a:ext cx="4394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F</a:t>
            </a:r>
            <a:r>
              <a:rPr lang="en-US" b="1" baseline="-25000" dirty="0" smtClean="0">
                <a:solidFill>
                  <a:srgbClr val="0000FF"/>
                </a:solidFill>
              </a:rPr>
              <a:t>L</a:t>
            </a:r>
            <a:r>
              <a:rPr lang="en-US" b="1" dirty="0" smtClean="0">
                <a:solidFill>
                  <a:srgbClr val="0000FF"/>
                </a:solidFill>
              </a:rPr>
              <a:t> can probe the gluons at low-</a:t>
            </a:r>
            <a:r>
              <a:rPr lang="en-US" b="1" dirty="0" err="1" smtClean="0">
                <a:solidFill>
                  <a:srgbClr val="0000FF"/>
                </a:solidFill>
              </a:rPr>
              <a:t>x</a:t>
            </a:r>
            <a:r>
              <a:rPr lang="en-US" b="1" dirty="0" smtClean="0">
                <a:solidFill>
                  <a:srgbClr val="0000FF"/>
                </a:solidFill>
              </a:rPr>
              <a:t> and is sensitive to non-linear (“twist”) effects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7810" y="4953000"/>
            <a:ext cx="88399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Important:</a:t>
            </a:r>
          </a:p>
          <a:p>
            <a:endParaRPr lang="en-US" b="1" dirty="0" smtClean="0">
              <a:solidFill>
                <a:srgbClr val="FF0000"/>
              </a:solidFill>
              <a:latin typeface="Comic Sans MS"/>
              <a:cs typeface="Comic Sans MS"/>
            </a:endParaRPr>
          </a:p>
          <a:p>
            <a:pPr marL="292100" indent="-292100">
              <a:buFont typeface="Wingdings" charset="2"/>
              <a:buChar char="Ø"/>
            </a:pPr>
            <a:r>
              <a:rPr lang="en-US" b="1" dirty="0" smtClean="0"/>
              <a:t>The wide rage in beam energy of </a:t>
            </a:r>
            <a:r>
              <a:rPr lang="en-US" b="1" dirty="0" err="1" smtClean="0"/>
              <a:t>eRHIC</a:t>
            </a:r>
            <a:r>
              <a:rPr lang="en-US" b="1" dirty="0" smtClean="0"/>
              <a:t> is essential for a precise F</a:t>
            </a:r>
            <a:r>
              <a:rPr lang="en-US" b="1" baseline="-25000" dirty="0" smtClean="0"/>
              <a:t>L</a:t>
            </a:r>
            <a:r>
              <a:rPr lang="en-US" b="1" dirty="0" smtClean="0"/>
              <a:t> measurement </a:t>
            </a:r>
          </a:p>
          <a:p>
            <a:pPr marL="292100" indent="-292100">
              <a:buFont typeface="Wingdings" charset="2"/>
              <a:buChar char="Ø"/>
            </a:pPr>
            <a:r>
              <a:rPr lang="en-US" b="1" dirty="0" smtClean="0"/>
              <a:t>F</a:t>
            </a:r>
            <a:r>
              <a:rPr lang="en-US" b="1" baseline="-25000" dirty="0" smtClean="0"/>
              <a:t>L</a:t>
            </a:r>
            <a:r>
              <a:rPr lang="en-US" b="1" dirty="0" smtClean="0"/>
              <a:t> can probe the saturation regime in </a:t>
            </a:r>
            <a:r>
              <a:rPr lang="en-US" b="1" dirty="0" err="1" smtClean="0"/>
              <a:t>eA</a:t>
            </a:r>
            <a:r>
              <a:rPr lang="en-US" b="1" dirty="0" smtClean="0"/>
              <a:t> </a:t>
            </a:r>
            <a:r>
              <a:rPr lang="en-US" b="1" dirty="0" smtClean="0">
                <a:solidFill>
                  <a:srgbClr val="0000FF"/>
                </a:solidFill>
              </a:rPr>
              <a:t>(see M. Lamont’s talk)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F</a:t>
            </a:r>
            <a:r>
              <a:rPr lang="en-GB" sz="2900" b="1" baseline="-25000" dirty="0" smtClean="0">
                <a:solidFill>
                  <a:srgbClr val="FF0000"/>
                </a:solidFill>
                <a:latin typeface="+mj-lt"/>
              </a:rPr>
              <a:t>L</a:t>
            </a:r>
            <a:endParaRPr lang="en-GB" sz="2900" b="1" baseline="-25000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6" name="Group 22"/>
          <p:cNvGrpSpPr/>
          <p:nvPr/>
        </p:nvGrpSpPr>
        <p:grpSpPr>
          <a:xfrm>
            <a:off x="4650967" y="2032001"/>
            <a:ext cx="4543834" cy="3264187"/>
            <a:chOff x="4650967" y="2032001"/>
            <a:chExt cx="4543834" cy="3264187"/>
          </a:xfrm>
        </p:grpSpPr>
        <p:pic>
          <p:nvPicPr>
            <p:cNvPr id="21" name="Picture 20" descr="H1prelim-10-044.figfl_allfits.eps"/>
            <p:cNvPicPr>
              <a:picLocks noChangeAspect="1"/>
            </p:cNvPicPr>
            <p:nvPr/>
          </p:nvPicPr>
          <mc:AlternateContent xmlns:ma="http://schemas.microsoft.com/office/mac/drawingml/2008/main">
            <mc:Choice Requires="ma">
              <p:blipFill>
                <a:blip r:embed="rId6"/>
                <a:stretch>
                  <a:fillRect/>
                </a:stretch>
              </p:blipFill>
            </mc:Choice>
  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  <p:blipFill>
                <a:blip r:embed="rId7"/>
                <a:stretch>
                  <a:fillRect/>
                </a:stretch>
              </p:blipFill>
            </mc:Fallback>
          </mc:AlternateContent>
          <p:spPr>
            <a:xfrm>
              <a:off x="4650967" y="2032001"/>
              <a:ext cx="4490447" cy="2922354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22" name="Rectangle 21"/>
            <p:cNvSpPr/>
            <p:nvPr/>
          </p:nvSpPr>
          <p:spPr>
            <a:xfrm>
              <a:off x="4800600" y="4711412"/>
              <a:ext cx="4394201" cy="5847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 smtClean="0"/>
                <a:t>HERA had only two lower-energy high statistics runs -&gt; bad for F</a:t>
              </a:r>
              <a:r>
                <a:rPr lang="en-US" sz="1600" b="1" baseline="-25000" dirty="0" smtClean="0"/>
                <a:t>L</a:t>
              </a:r>
              <a:r>
                <a:rPr lang="en-US" sz="1600" b="1" dirty="0" smtClean="0"/>
                <a:t> extraction</a:t>
              </a:r>
              <a:endParaRPr lang="en-US" sz="16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9"/>
          <p:cNvGrpSpPr/>
          <p:nvPr/>
        </p:nvGrpSpPr>
        <p:grpSpPr>
          <a:xfrm>
            <a:off x="67199" y="1769362"/>
            <a:ext cx="4343525" cy="3352551"/>
            <a:chOff x="63500" y="1142940"/>
            <a:chExt cx="4104481" cy="3222174"/>
          </a:xfrm>
        </p:grpSpPr>
        <p:sp>
          <p:nvSpPr>
            <p:cNvPr id="8" name="Oval 4"/>
            <p:cNvSpPr>
              <a:spLocks noChangeAspect="1" noChangeArrowheads="1"/>
            </p:cNvSpPr>
            <p:nvPr/>
          </p:nvSpPr>
          <p:spPr bwMode="auto">
            <a:xfrm>
              <a:off x="2311400" y="2667000"/>
              <a:ext cx="304800" cy="304800"/>
            </a:xfrm>
            <a:prstGeom prst="ellipse">
              <a:avLst/>
            </a:prstGeom>
            <a:solidFill>
              <a:srgbClr val="84AC84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1900" dirty="0" err="1">
                  <a:latin typeface="Comic Sans MS"/>
                  <a:cs typeface="Comic Sans MS"/>
                </a:rPr>
                <a:t>e</a:t>
              </a:r>
              <a:r>
                <a:rPr lang="en-US" sz="1900" baseline="30000" dirty="0">
                  <a:latin typeface="Comic Sans MS"/>
                  <a:cs typeface="Comic Sans MS"/>
                </a:rPr>
                <a:t>-</a:t>
              </a:r>
            </a:p>
          </p:txBody>
        </p:sp>
        <p:sp>
          <p:nvSpPr>
            <p:cNvPr id="9" name="Oval 5"/>
            <p:cNvSpPr>
              <a:spLocks noChangeAspect="1" noChangeArrowheads="1"/>
            </p:cNvSpPr>
            <p:nvPr/>
          </p:nvSpPr>
          <p:spPr bwMode="auto">
            <a:xfrm>
              <a:off x="2311400" y="3225800"/>
              <a:ext cx="304800" cy="304800"/>
            </a:xfrm>
            <a:prstGeom prst="ellipse">
              <a:avLst/>
            </a:prstGeom>
            <a:solidFill>
              <a:srgbClr val="62D15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1900" dirty="0" err="1">
                  <a:latin typeface="Comic Sans MS"/>
                  <a:cs typeface="Comic Sans MS"/>
                </a:rPr>
                <a:t>e</a:t>
              </a:r>
              <a:r>
                <a:rPr lang="en-US" sz="1900" baseline="30000" dirty="0">
                  <a:latin typeface="Comic Sans MS"/>
                  <a:cs typeface="Comic Sans MS"/>
                </a:rPr>
                <a:t>+</a:t>
              </a:r>
            </a:p>
          </p:txBody>
        </p:sp>
        <p:sp>
          <p:nvSpPr>
            <p:cNvPr id="27" name="Text Box 23"/>
            <p:cNvSpPr txBox="1">
              <a:spLocks noChangeArrowheads="1"/>
            </p:cNvSpPr>
            <p:nvPr/>
          </p:nvSpPr>
          <p:spPr bwMode="auto">
            <a:xfrm>
              <a:off x="88900" y="2224088"/>
              <a:ext cx="2003325" cy="9317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1900" dirty="0" err="1">
                  <a:latin typeface="Comic Sans MS"/>
                  <a:cs typeface="Comic Sans MS"/>
                </a:rPr>
                <a:t>Unpolarized</a:t>
              </a:r>
              <a:r>
                <a:rPr lang="en-US" sz="1900" dirty="0">
                  <a:latin typeface="Comic Sans MS"/>
                  <a:cs typeface="Comic Sans MS"/>
                </a:rPr>
                <a:t> and</a:t>
              </a:r>
            </a:p>
            <a:p>
              <a:pPr eaLnBrk="0" hangingPunct="0">
                <a:lnSpc>
                  <a:spcPct val="100000"/>
                </a:lnSpc>
              </a:pPr>
              <a:r>
                <a:rPr lang="en-US" sz="1900" dirty="0">
                  <a:latin typeface="Comic Sans MS"/>
                  <a:cs typeface="Comic Sans MS"/>
                </a:rPr>
                <a:t>polarized leptons</a:t>
              </a:r>
              <a:endParaRPr lang="en-US" sz="1900" dirty="0" smtClean="0">
                <a:latin typeface="Comic Sans MS"/>
                <a:cs typeface="Comic Sans MS"/>
              </a:endParaRPr>
            </a:p>
            <a:p>
              <a:pPr eaLnBrk="0" hangingPunct="0">
                <a:lnSpc>
                  <a:spcPct val="100000"/>
                </a:lnSpc>
              </a:pPr>
              <a:r>
                <a:rPr lang="en-US" sz="1900" dirty="0">
                  <a:latin typeface="Comic Sans MS"/>
                  <a:cs typeface="Comic Sans MS"/>
                </a:rPr>
                <a:t>5</a:t>
              </a:r>
              <a:r>
                <a:rPr lang="en-US" sz="1900" dirty="0" smtClean="0">
                  <a:latin typeface="Comic Sans MS"/>
                  <a:cs typeface="Comic Sans MS"/>
                </a:rPr>
                <a:t>-</a:t>
              </a:r>
              <a:r>
                <a:rPr lang="en-US" sz="1900" dirty="0">
                  <a:latin typeface="Comic Sans MS"/>
                  <a:cs typeface="Comic Sans MS"/>
                </a:rPr>
                <a:t>20</a:t>
              </a:r>
              <a:r>
                <a:rPr lang="en-US" sz="1900" dirty="0" smtClean="0">
                  <a:latin typeface="Comic Sans MS"/>
                  <a:cs typeface="Comic Sans MS"/>
                </a:rPr>
                <a:t> (30) </a:t>
              </a:r>
              <a:r>
                <a:rPr lang="en-US" sz="1900" dirty="0" err="1" smtClean="0">
                  <a:latin typeface="Comic Sans MS"/>
                  <a:cs typeface="Comic Sans MS"/>
                </a:rPr>
                <a:t>GeV</a:t>
              </a:r>
              <a:endParaRPr lang="en-US" sz="1900" dirty="0">
                <a:latin typeface="Comic Sans MS"/>
                <a:cs typeface="Comic Sans MS"/>
              </a:endParaRPr>
            </a:p>
          </p:txBody>
        </p:sp>
        <p:sp>
          <p:nvSpPr>
            <p:cNvPr id="31" name="AutoShape 27"/>
            <p:cNvSpPr>
              <a:spLocks/>
            </p:cNvSpPr>
            <p:nvPr/>
          </p:nvSpPr>
          <p:spPr bwMode="auto">
            <a:xfrm>
              <a:off x="2806700" y="2095500"/>
              <a:ext cx="76200" cy="1447800"/>
            </a:xfrm>
            <a:prstGeom prst="rightBrace">
              <a:avLst>
                <a:gd name="adj1" fmla="val 158333"/>
                <a:gd name="adj2" fmla="val 50000"/>
              </a:avLst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en-US">
                <a:latin typeface="Comic Sans MS"/>
                <a:cs typeface="Comic Sans MS"/>
              </a:endParaRPr>
            </a:p>
          </p:txBody>
        </p:sp>
        <p:sp>
          <p:nvSpPr>
            <p:cNvPr id="33" name="Line 29"/>
            <p:cNvSpPr>
              <a:spLocks noChangeShapeType="1"/>
            </p:cNvSpPr>
            <p:nvPr/>
          </p:nvSpPr>
          <p:spPr bwMode="auto">
            <a:xfrm>
              <a:off x="2959100" y="2857500"/>
              <a:ext cx="566928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</p:spPr>
          <p:txBody>
            <a:bodyPr wrap="none">
              <a:prstTxWarp prst="textNoShape">
                <a:avLst/>
              </a:prstTxWarp>
            </a:bodyPr>
            <a:lstStyle/>
            <a:p>
              <a:endParaRPr lang="en-US">
                <a:latin typeface="Comic Sans MS"/>
                <a:cs typeface="Comic Sans MS"/>
              </a:endParaRPr>
            </a:p>
          </p:txBody>
        </p:sp>
        <p:sp>
          <p:nvSpPr>
            <p:cNvPr id="35" name="Line 31"/>
            <p:cNvSpPr>
              <a:spLocks noChangeShapeType="1"/>
            </p:cNvSpPr>
            <p:nvPr/>
          </p:nvSpPr>
          <p:spPr bwMode="auto">
            <a:xfrm flipV="1">
              <a:off x="2159000" y="2705100"/>
              <a:ext cx="0" cy="304800"/>
            </a:xfrm>
            <a:prstGeom prst="line">
              <a:avLst/>
            </a:prstGeom>
            <a:noFill/>
            <a:ln w="28575">
              <a:solidFill>
                <a:srgbClr val="F7360F"/>
              </a:solidFill>
              <a:round/>
              <a:headEnd/>
              <a:tailEnd type="triangle" w="med" len="med"/>
            </a:ln>
          </p:spPr>
          <p:txBody>
            <a:bodyPr wrap="none">
              <a:prstTxWarp prst="textNoShape">
                <a:avLst/>
              </a:prstTxWarp>
            </a:bodyPr>
            <a:lstStyle/>
            <a:p>
              <a:endParaRPr lang="en-US">
                <a:latin typeface="Comic Sans MS"/>
                <a:cs typeface="Comic Sans MS"/>
              </a:endParaRPr>
            </a:p>
          </p:txBody>
        </p:sp>
        <p:sp>
          <p:nvSpPr>
            <p:cNvPr id="39" name="Text Box 35"/>
            <p:cNvSpPr txBox="1">
              <a:spLocks noChangeArrowheads="1"/>
            </p:cNvSpPr>
            <p:nvPr/>
          </p:nvSpPr>
          <p:spPr bwMode="auto">
            <a:xfrm>
              <a:off x="230188" y="1142940"/>
              <a:ext cx="2656672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 eaLnBrk="0" hangingPunct="0">
                <a:lnSpc>
                  <a:spcPct val="100000"/>
                </a:lnSpc>
              </a:pPr>
              <a:r>
                <a:rPr lang="en-US" sz="2100" dirty="0">
                  <a:solidFill>
                    <a:srgbClr val="FF0000"/>
                  </a:solidFill>
                  <a:latin typeface="Comic Sans MS"/>
                  <a:cs typeface="Comic Sans MS"/>
                </a:rPr>
                <a:t>Electron </a:t>
              </a:r>
              <a:r>
                <a:rPr lang="en-US" sz="2100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accelerator</a:t>
              </a:r>
            </a:p>
            <a:p>
              <a:pPr algn="ctr" eaLnBrk="0" hangingPunct="0">
                <a:lnSpc>
                  <a:spcPct val="100000"/>
                </a:lnSpc>
              </a:pPr>
              <a:r>
                <a:rPr lang="en-US" sz="2100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(to be build)</a:t>
              </a:r>
              <a:endParaRPr lang="en-US" sz="2100" dirty="0">
                <a:solidFill>
                  <a:srgbClr val="FF0000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41" name="AutoShape 37"/>
            <p:cNvSpPr>
              <a:spLocks noChangeArrowheads="1"/>
            </p:cNvSpPr>
            <p:nvPr/>
          </p:nvSpPr>
          <p:spPr bwMode="auto">
            <a:xfrm>
              <a:off x="3634581" y="2552700"/>
              <a:ext cx="533400" cy="609600"/>
            </a:xfrm>
            <a:prstGeom prst="irregularSeal1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en-US">
                <a:latin typeface="Comic Sans MS"/>
                <a:cs typeface="Comic Sans MS"/>
              </a:endParaRPr>
            </a:p>
          </p:txBody>
        </p:sp>
        <p:sp>
          <p:nvSpPr>
            <p:cNvPr id="42" name="Text Box 38"/>
            <p:cNvSpPr txBox="1">
              <a:spLocks noChangeArrowheads="1"/>
            </p:cNvSpPr>
            <p:nvPr/>
          </p:nvSpPr>
          <p:spPr bwMode="auto">
            <a:xfrm>
              <a:off x="63500" y="3695700"/>
              <a:ext cx="3657600" cy="6694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900" dirty="0">
                  <a:latin typeface="Comic Sans MS"/>
                  <a:cs typeface="Comic Sans MS"/>
                </a:rPr>
                <a:t>70</a:t>
              </a:r>
              <a:r>
                <a:rPr lang="en-US" sz="1900" dirty="0" smtClean="0">
                  <a:latin typeface="Comic Sans MS"/>
                  <a:cs typeface="Comic Sans MS"/>
                </a:rPr>
                <a:t>% </a:t>
              </a:r>
              <a:r>
                <a:rPr lang="en-US" sz="1900" dirty="0" err="1" smtClean="0">
                  <a:latin typeface="Comic Sans MS"/>
                  <a:cs typeface="Comic Sans MS"/>
                </a:rPr>
                <a:t>e</a:t>
              </a:r>
              <a:r>
                <a:rPr lang="en-US" sz="1900" baseline="30000" dirty="0" smtClean="0">
                  <a:latin typeface="Comic Sans MS"/>
                  <a:cs typeface="Comic Sans MS"/>
                </a:rPr>
                <a:t>-</a:t>
              </a:r>
              <a:r>
                <a:rPr lang="en-US" sz="1900" dirty="0" smtClean="0">
                  <a:latin typeface="Comic Sans MS"/>
                  <a:cs typeface="Comic Sans MS"/>
                </a:rPr>
                <a:t> </a:t>
              </a:r>
              <a:r>
                <a:rPr lang="en-US" sz="1900" dirty="0">
                  <a:latin typeface="Comic Sans MS"/>
                  <a:cs typeface="Comic Sans MS"/>
                </a:rPr>
                <a:t>beam polarization goal</a:t>
              </a:r>
              <a:endParaRPr lang="en-US" sz="1900" dirty="0" smtClean="0">
                <a:latin typeface="Comic Sans MS"/>
                <a:cs typeface="Comic Sans MS"/>
              </a:endParaRPr>
            </a:p>
            <a:p>
              <a:pPr eaLnBrk="0" hangingPunct="0">
                <a:lnSpc>
                  <a:spcPct val="50000"/>
                </a:lnSpc>
                <a:spcBef>
                  <a:spcPct val="50000"/>
                </a:spcBef>
              </a:pPr>
              <a:r>
                <a:rPr lang="en-US" sz="1900" dirty="0" smtClean="0">
                  <a:latin typeface="Comic Sans MS"/>
                  <a:cs typeface="Comic Sans MS"/>
                </a:rPr>
                <a:t>polarized positrons?</a:t>
              </a:r>
              <a:endParaRPr lang="en-US" sz="1900" dirty="0">
                <a:latin typeface="Comic Sans MS"/>
                <a:cs typeface="Comic Sans MS"/>
              </a:endParaRPr>
            </a:p>
          </p:txBody>
        </p:sp>
        <p:sp>
          <p:nvSpPr>
            <p:cNvPr id="44" name="Oval 40"/>
            <p:cNvSpPr>
              <a:spLocks noChangeAspect="1" noChangeArrowheads="1"/>
            </p:cNvSpPr>
            <p:nvPr/>
          </p:nvSpPr>
          <p:spPr bwMode="auto">
            <a:xfrm>
              <a:off x="2324100" y="2159000"/>
              <a:ext cx="304800" cy="304800"/>
            </a:xfrm>
            <a:prstGeom prst="ellipse">
              <a:avLst/>
            </a:prstGeom>
            <a:solidFill>
              <a:srgbClr val="84AC84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1900" dirty="0" err="1">
                  <a:latin typeface="Comic Sans MS"/>
                  <a:cs typeface="Comic Sans MS"/>
                </a:rPr>
                <a:t>e</a:t>
              </a:r>
              <a:r>
                <a:rPr lang="en-US" sz="1900" baseline="30000" dirty="0">
                  <a:latin typeface="Comic Sans MS"/>
                  <a:cs typeface="Comic Sans MS"/>
                </a:rPr>
                <a:t>-</a:t>
              </a:r>
            </a:p>
          </p:txBody>
        </p:sp>
      </p:grpSp>
      <p:grpSp>
        <p:nvGrpSpPr>
          <p:cNvPr id="3" name="Group 48"/>
          <p:cNvGrpSpPr/>
          <p:nvPr/>
        </p:nvGrpSpPr>
        <p:grpSpPr>
          <a:xfrm>
            <a:off x="4491362" y="1390784"/>
            <a:ext cx="4629118" cy="3748178"/>
            <a:chOff x="4244181" y="779084"/>
            <a:chExt cx="4374356" cy="3602416"/>
          </a:xfrm>
        </p:grpSpPr>
        <p:grpSp>
          <p:nvGrpSpPr>
            <p:cNvPr id="4" name="Group 6"/>
            <p:cNvGrpSpPr>
              <a:grpSpLocks/>
            </p:cNvGrpSpPr>
            <p:nvPr/>
          </p:nvGrpSpPr>
          <p:grpSpPr bwMode="auto">
            <a:xfrm>
              <a:off x="5234781" y="1562100"/>
              <a:ext cx="990600" cy="2819400"/>
              <a:chOff x="3264" y="1536"/>
              <a:chExt cx="624" cy="1776"/>
            </a:xfrm>
          </p:grpSpPr>
          <p:sp>
            <p:nvSpPr>
              <p:cNvPr id="11" name="Oval 7"/>
              <p:cNvSpPr>
                <a:spLocks noChangeAspect="1" noChangeArrowheads="1"/>
              </p:cNvSpPr>
              <p:nvPr/>
            </p:nvSpPr>
            <p:spPr bwMode="auto">
              <a:xfrm>
                <a:off x="3456" y="1536"/>
                <a:ext cx="240" cy="240"/>
              </a:xfrm>
              <a:prstGeom prst="ellipse">
                <a:avLst/>
              </a:prstGeom>
              <a:solidFill>
                <a:srgbClr val="2C07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 eaLnBrk="0" hangingPunct="0"/>
                <a:r>
                  <a:rPr lang="en-US" sz="1900" dirty="0" err="1">
                    <a:solidFill>
                      <a:schemeClr val="bg1"/>
                    </a:solidFill>
                    <a:latin typeface="Comic Sans MS"/>
                    <a:cs typeface="Comic Sans MS"/>
                  </a:rPr>
                  <a:t>p</a:t>
                </a:r>
                <a:endParaRPr lang="en-US" sz="1900" dirty="0">
                  <a:solidFill>
                    <a:schemeClr val="bg1"/>
                  </a:solidFill>
                  <a:latin typeface="Comic Sans MS"/>
                  <a:cs typeface="Comic Sans MS"/>
                </a:endParaRPr>
              </a:p>
            </p:txBody>
          </p:sp>
          <p:grpSp>
            <p:nvGrpSpPr>
              <p:cNvPr id="5" name="Group 8"/>
              <p:cNvGrpSpPr>
                <a:grpSpLocks/>
              </p:cNvGrpSpPr>
              <p:nvPr/>
            </p:nvGrpSpPr>
            <p:grpSpPr bwMode="auto">
              <a:xfrm>
                <a:off x="3264" y="2064"/>
                <a:ext cx="624" cy="576"/>
                <a:chOff x="3264" y="2064"/>
                <a:chExt cx="624" cy="576"/>
              </a:xfrm>
            </p:grpSpPr>
            <p:sp>
              <p:nvSpPr>
                <p:cNvPr id="17" name="Oval 9"/>
                <p:cNvSpPr>
                  <a:spLocks noChangeAspect="1" noChangeArrowheads="1"/>
                </p:cNvSpPr>
                <p:nvPr/>
              </p:nvSpPr>
              <p:spPr bwMode="auto">
                <a:xfrm>
                  <a:off x="3360" y="2064"/>
                  <a:ext cx="240" cy="240"/>
                </a:xfrm>
                <a:prstGeom prst="ellipse">
                  <a:avLst/>
                </a:prstGeom>
                <a:solidFill>
                  <a:srgbClr val="2C07B5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18" name="Oval 10"/>
                <p:cNvSpPr>
                  <a:spLocks noChangeAspect="1" noChangeArrowheads="1"/>
                </p:cNvSpPr>
                <p:nvPr/>
              </p:nvSpPr>
              <p:spPr bwMode="auto">
                <a:xfrm>
                  <a:off x="3648" y="2400"/>
                  <a:ext cx="240" cy="240"/>
                </a:xfrm>
                <a:prstGeom prst="ellipse">
                  <a:avLst/>
                </a:prstGeom>
                <a:solidFill>
                  <a:srgbClr val="B60638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19" name="Oval 11"/>
                <p:cNvSpPr>
                  <a:spLocks noChangeAspect="1" noChangeArrowheads="1"/>
                </p:cNvSpPr>
                <p:nvPr/>
              </p:nvSpPr>
              <p:spPr bwMode="auto">
                <a:xfrm>
                  <a:off x="3648" y="2112"/>
                  <a:ext cx="240" cy="240"/>
                </a:xfrm>
                <a:prstGeom prst="ellipse">
                  <a:avLst/>
                </a:prstGeom>
                <a:solidFill>
                  <a:srgbClr val="2C07B5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20" name="Oval 12"/>
                <p:cNvSpPr>
                  <a:spLocks noChangeAspect="1" noChangeArrowheads="1"/>
                </p:cNvSpPr>
                <p:nvPr/>
              </p:nvSpPr>
              <p:spPr bwMode="auto">
                <a:xfrm>
                  <a:off x="3504" y="2400"/>
                  <a:ext cx="240" cy="240"/>
                </a:xfrm>
                <a:prstGeom prst="ellipse">
                  <a:avLst/>
                </a:prstGeom>
                <a:solidFill>
                  <a:srgbClr val="2C07B5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21" name="Oval 13"/>
                <p:cNvSpPr>
                  <a:spLocks noChangeAspect="1" noChangeArrowheads="1"/>
                </p:cNvSpPr>
                <p:nvPr/>
              </p:nvSpPr>
              <p:spPr bwMode="auto">
                <a:xfrm>
                  <a:off x="3360" y="2400"/>
                  <a:ext cx="240" cy="240"/>
                </a:xfrm>
                <a:prstGeom prst="ellipse">
                  <a:avLst/>
                </a:prstGeom>
                <a:solidFill>
                  <a:srgbClr val="B60638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22" name="Oval 14"/>
                <p:cNvSpPr>
                  <a:spLocks noChangeAspect="1" noChangeArrowheads="1"/>
                </p:cNvSpPr>
                <p:nvPr/>
              </p:nvSpPr>
              <p:spPr bwMode="auto">
                <a:xfrm>
                  <a:off x="3264" y="2304"/>
                  <a:ext cx="240" cy="240"/>
                </a:xfrm>
                <a:prstGeom prst="ellipse">
                  <a:avLst/>
                </a:prstGeom>
                <a:solidFill>
                  <a:srgbClr val="2C07B5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23" name="Oval 15"/>
                <p:cNvSpPr>
                  <a:spLocks noChangeAspect="1" noChangeArrowheads="1"/>
                </p:cNvSpPr>
                <p:nvPr/>
              </p:nvSpPr>
              <p:spPr bwMode="auto">
                <a:xfrm>
                  <a:off x="3264" y="2160"/>
                  <a:ext cx="240" cy="240"/>
                </a:xfrm>
                <a:prstGeom prst="ellipse">
                  <a:avLst/>
                </a:prstGeom>
                <a:solidFill>
                  <a:srgbClr val="B60638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24" name="Oval 16"/>
                <p:cNvSpPr>
                  <a:spLocks noChangeAspect="1" noChangeArrowheads="1"/>
                </p:cNvSpPr>
                <p:nvPr/>
              </p:nvSpPr>
              <p:spPr bwMode="auto">
                <a:xfrm>
                  <a:off x="3552" y="2064"/>
                  <a:ext cx="240" cy="240"/>
                </a:xfrm>
                <a:prstGeom prst="ellipse">
                  <a:avLst/>
                </a:prstGeom>
                <a:solidFill>
                  <a:srgbClr val="B60638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25" name="Oval 17"/>
                <p:cNvSpPr>
                  <a:spLocks noChangeAspect="1" noChangeArrowheads="1"/>
                </p:cNvSpPr>
                <p:nvPr/>
              </p:nvSpPr>
              <p:spPr bwMode="auto">
                <a:xfrm>
                  <a:off x="3648" y="2256"/>
                  <a:ext cx="240" cy="240"/>
                </a:xfrm>
                <a:prstGeom prst="ellipse">
                  <a:avLst/>
                </a:prstGeom>
                <a:solidFill>
                  <a:srgbClr val="2C07B5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26" name="Oval 18"/>
                <p:cNvSpPr>
                  <a:spLocks noChangeAspect="1" noChangeArrowheads="1"/>
                </p:cNvSpPr>
                <p:nvPr/>
              </p:nvSpPr>
              <p:spPr bwMode="auto">
                <a:xfrm>
                  <a:off x="3456" y="2208"/>
                  <a:ext cx="240" cy="240"/>
                </a:xfrm>
                <a:prstGeom prst="ellipse">
                  <a:avLst/>
                </a:prstGeom>
                <a:solidFill>
                  <a:srgbClr val="B60638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</p:grpSp>
          <p:grpSp>
            <p:nvGrpSpPr>
              <p:cNvPr id="6" name="Group 19"/>
              <p:cNvGrpSpPr>
                <a:grpSpLocks/>
              </p:cNvGrpSpPr>
              <p:nvPr/>
            </p:nvGrpSpPr>
            <p:grpSpPr bwMode="auto">
              <a:xfrm>
                <a:off x="3360" y="2880"/>
                <a:ext cx="384" cy="432"/>
                <a:chOff x="3504" y="2784"/>
                <a:chExt cx="384" cy="432"/>
              </a:xfrm>
            </p:grpSpPr>
            <p:sp>
              <p:nvSpPr>
                <p:cNvPr id="14" name="Oval 20"/>
                <p:cNvSpPr>
                  <a:spLocks noChangeAspect="1" noChangeArrowheads="1"/>
                </p:cNvSpPr>
                <p:nvPr/>
              </p:nvSpPr>
              <p:spPr bwMode="auto">
                <a:xfrm>
                  <a:off x="3504" y="2928"/>
                  <a:ext cx="240" cy="240"/>
                </a:xfrm>
                <a:prstGeom prst="ellipse">
                  <a:avLst/>
                </a:prstGeom>
                <a:solidFill>
                  <a:srgbClr val="2C07B5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15" name="Oval 21"/>
                <p:cNvSpPr>
                  <a:spLocks noChangeAspect="1" noChangeArrowheads="1"/>
                </p:cNvSpPr>
                <p:nvPr/>
              </p:nvSpPr>
              <p:spPr bwMode="auto">
                <a:xfrm>
                  <a:off x="3648" y="2976"/>
                  <a:ext cx="240" cy="240"/>
                </a:xfrm>
                <a:prstGeom prst="ellipse">
                  <a:avLst/>
                </a:prstGeom>
                <a:solidFill>
                  <a:srgbClr val="B60638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16" name="Oval 22"/>
                <p:cNvSpPr>
                  <a:spLocks noChangeAspect="1" noChangeArrowheads="1"/>
                </p:cNvSpPr>
                <p:nvPr/>
              </p:nvSpPr>
              <p:spPr bwMode="auto">
                <a:xfrm>
                  <a:off x="3600" y="2784"/>
                  <a:ext cx="240" cy="240"/>
                </a:xfrm>
                <a:prstGeom prst="ellipse">
                  <a:avLst/>
                </a:prstGeom>
                <a:solidFill>
                  <a:srgbClr val="2C07B5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</p:grpSp>
        </p:grpSp>
        <p:sp>
          <p:nvSpPr>
            <p:cNvPr id="28" name="Text Box 24"/>
            <p:cNvSpPr txBox="1">
              <a:spLocks noChangeArrowheads="1"/>
            </p:cNvSpPr>
            <p:nvPr/>
          </p:nvSpPr>
          <p:spPr bwMode="auto">
            <a:xfrm>
              <a:off x="6291262" y="3663950"/>
              <a:ext cx="2327275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1900" dirty="0">
                  <a:latin typeface="Comic Sans MS"/>
                  <a:cs typeface="Comic Sans MS"/>
                </a:rPr>
                <a:t>Polarized light ions (He</a:t>
              </a:r>
              <a:r>
                <a:rPr lang="en-US" sz="1900" baseline="30000" dirty="0">
                  <a:latin typeface="Comic Sans MS"/>
                  <a:cs typeface="Comic Sans MS"/>
                </a:rPr>
                <a:t>3</a:t>
              </a:r>
              <a:r>
                <a:rPr lang="en-US" sz="1900" dirty="0">
                  <a:latin typeface="Comic Sans MS"/>
                  <a:cs typeface="Comic Sans MS"/>
                </a:rPr>
                <a:t>) </a:t>
              </a:r>
              <a:r>
                <a:rPr lang="en-US" sz="1900" dirty="0" smtClean="0">
                  <a:latin typeface="Comic Sans MS"/>
                  <a:cs typeface="Comic Sans MS"/>
                </a:rPr>
                <a:t> 166 </a:t>
              </a:r>
              <a:r>
                <a:rPr lang="en-US" sz="1900" dirty="0" err="1">
                  <a:latin typeface="Comic Sans MS"/>
                  <a:cs typeface="Comic Sans MS"/>
                </a:rPr>
                <a:t>GeV/u</a:t>
              </a:r>
              <a:endParaRPr lang="en-US" sz="1900" dirty="0">
                <a:latin typeface="Comic Sans MS"/>
                <a:cs typeface="Comic Sans MS"/>
              </a:endParaRPr>
            </a:p>
          </p:txBody>
        </p:sp>
        <p:sp>
          <p:nvSpPr>
            <p:cNvPr id="29" name="Text Box 25"/>
            <p:cNvSpPr txBox="1">
              <a:spLocks noChangeArrowheads="1"/>
            </p:cNvSpPr>
            <p:nvPr/>
          </p:nvSpPr>
          <p:spPr bwMode="auto">
            <a:xfrm>
              <a:off x="6292057" y="2438400"/>
              <a:ext cx="2285206" cy="8578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en-US" dirty="0" smtClean="0">
                  <a:latin typeface="Comic Sans MS"/>
                  <a:cs typeface="Comic Sans MS"/>
                </a:rPr>
                <a:t>Light ions (</a:t>
              </a:r>
              <a:r>
                <a:rPr lang="en-US" dirty="0" err="1" smtClean="0">
                  <a:latin typeface="Comic Sans MS"/>
                  <a:cs typeface="Comic Sans MS"/>
                </a:rPr>
                <a:t>d,Si,Cu</a:t>
              </a:r>
              <a:r>
                <a:rPr lang="en-US" dirty="0" smtClean="0">
                  <a:latin typeface="Comic Sans MS"/>
                  <a:cs typeface="Comic Sans MS"/>
                </a:rPr>
                <a:t>)</a:t>
              </a:r>
            </a:p>
            <a:p>
              <a:pPr eaLnBrk="0" hangingPunct="0">
                <a:lnSpc>
                  <a:spcPct val="100000"/>
                </a:lnSpc>
              </a:pPr>
              <a:r>
                <a:rPr lang="en-US" sz="1700" b="1" dirty="0" smtClean="0">
                  <a:solidFill>
                    <a:srgbClr val="000000"/>
                  </a:solidFill>
                  <a:latin typeface="Comic Sans MS"/>
                  <a:cs typeface="Comic Sans MS"/>
                </a:rPr>
                <a:t>Heavy </a:t>
              </a:r>
              <a:r>
                <a:rPr lang="en-US" sz="1700" b="1" dirty="0">
                  <a:solidFill>
                    <a:srgbClr val="000000"/>
                  </a:solidFill>
                  <a:latin typeface="Comic Sans MS"/>
                  <a:cs typeface="Comic Sans MS"/>
                </a:rPr>
                <a:t>ions (</a:t>
              </a:r>
              <a:r>
                <a:rPr lang="en-US" sz="1700" b="1" dirty="0" err="1" smtClean="0">
                  <a:solidFill>
                    <a:srgbClr val="000000"/>
                  </a:solidFill>
                  <a:latin typeface="Comic Sans MS"/>
                  <a:cs typeface="Comic Sans MS"/>
                </a:rPr>
                <a:t>Au,U</a:t>
              </a:r>
              <a:r>
                <a:rPr lang="en-US" sz="1700" b="1" dirty="0" smtClean="0">
                  <a:solidFill>
                    <a:srgbClr val="000000"/>
                  </a:solidFill>
                  <a:latin typeface="Comic Sans MS"/>
                  <a:cs typeface="Comic Sans MS"/>
                </a:rPr>
                <a:t>)</a:t>
              </a:r>
              <a:endParaRPr lang="en-US" sz="1700" b="1" dirty="0">
                <a:solidFill>
                  <a:srgbClr val="000000"/>
                </a:solidFill>
                <a:latin typeface="Comic Sans MS"/>
                <a:cs typeface="Comic Sans MS"/>
              </a:endParaRPr>
            </a:p>
            <a:p>
              <a:pPr eaLnBrk="0" hangingPunct="0">
                <a:lnSpc>
                  <a:spcPct val="100000"/>
                </a:lnSpc>
              </a:pPr>
              <a:r>
                <a:rPr lang="en-US" sz="1700" b="1" dirty="0">
                  <a:solidFill>
                    <a:srgbClr val="000000"/>
                  </a:solidFill>
                  <a:latin typeface="Comic Sans MS"/>
                  <a:cs typeface="Comic Sans MS"/>
                </a:rPr>
                <a:t>50-</a:t>
              </a:r>
              <a:r>
                <a:rPr lang="en-US" sz="1700" b="1" dirty="0" smtClean="0">
                  <a:solidFill>
                    <a:srgbClr val="000000"/>
                  </a:solidFill>
                  <a:latin typeface="Comic Sans MS"/>
                  <a:cs typeface="Comic Sans MS"/>
                </a:rPr>
                <a:t>100 </a:t>
              </a:r>
              <a:r>
                <a:rPr lang="en-US" sz="1700" b="1" dirty="0" err="1">
                  <a:solidFill>
                    <a:srgbClr val="000000"/>
                  </a:solidFill>
                  <a:latin typeface="Comic Sans MS"/>
                  <a:cs typeface="Comic Sans MS"/>
                </a:rPr>
                <a:t>GeV/u</a:t>
              </a:r>
              <a:endParaRPr lang="en-US" sz="1700" b="1" dirty="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30" name="Text Box 26"/>
            <p:cNvSpPr txBox="1">
              <a:spLocks noChangeArrowheads="1"/>
            </p:cNvSpPr>
            <p:nvPr/>
          </p:nvSpPr>
          <p:spPr bwMode="auto">
            <a:xfrm>
              <a:off x="6188869" y="1482725"/>
              <a:ext cx="1887567" cy="5916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1700" b="1" dirty="0">
                  <a:solidFill>
                    <a:srgbClr val="000000"/>
                  </a:solidFill>
                  <a:latin typeface="Comic Sans MS"/>
                  <a:cs typeface="Comic Sans MS"/>
                </a:rPr>
                <a:t>Polarized protons</a:t>
              </a:r>
              <a:endParaRPr lang="en-US" sz="1700" b="1" dirty="0" smtClean="0">
                <a:solidFill>
                  <a:srgbClr val="000000"/>
                </a:solidFill>
                <a:latin typeface="Comic Sans MS"/>
                <a:cs typeface="Comic Sans MS"/>
              </a:endParaRPr>
            </a:p>
            <a:p>
              <a:pPr eaLnBrk="0" hangingPunct="0">
                <a:lnSpc>
                  <a:spcPct val="100000"/>
                </a:lnSpc>
              </a:pPr>
              <a:r>
                <a:rPr lang="en-US" sz="1700" b="1" dirty="0" smtClean="0">
                  <a:solidFill>
                    <a:srgbClr val="000000"/>
                  </a:solidFill>
                  <a:latin typeface="Comic Sans MS"/>
                  <a:cs typeface="Comic Sans MS"/>
                </a:rPr>
                <a:t>100</a:t>
              </a:r>
              <a:r>
                <a:rPr lang="en-US" sz="1700" b="1" dirty="0">
                  <a:solidFill>
                    <a:srgbClr val="000000"/>
                  </a:solidFill>
                  <a:latin typeface="Comic Sans MS"/>
                  <a:cs typeface="Comic Sans MS"/>
                </a:rPr>
                <a:t>-250</a:t>
              </a:r>
              <a:r>
                <a:rPr lang="en-US" sz="1700" b="1" dirty="0" smtClean="0">
                  <a:solidFill>
                    <a:srgbClr val="000000"/>
                  </a:solidFill>
                  <a:latin typeface="Comic Sans MS"/>
                  <a:cs typeface="Comic Sans MS"/>
                </a:rPr>
                <a:t> </a:t>
              </a:r>
              <a:r>
                <a:rPr lang="en-US" sz="1700" b="1" dirty="0" err="1" smtClean="0">
                  <a:solidFill>
                    <a:srgbClr val="000000"/>
                  </a:solidFill>
                  <a:latin typeface="Comic Sans MS"/>
                  <a:cs typeface="Comic Sans MS"/>
                </a:rPr>
                <a:t>GeV</a:t>
              </a:r>
              <a:endParaRPr lang="en-US" sz="1700" b="1" dirty="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32" name="AutoShape 28"/>
            <p:cNvSpPr>
              <a:spLocks/>
            </p:cNvSpPr>
            <p:nvPr/>
          </p:nvSpPr>
          <p:spPr bwMode="auto">
            <a:xfrm>
              <a:off x="4929981" y="1370000"/>
              <a:ext cx="76200" cy="2971800"/>
            </a:xfrm>
            <a:prstGeom prst="leftBrace">
              <a:avLst>
                <a:gd name="adj1" fmla="val 325000"/>
                <a:gd name="adj2" fmla="val 50000"/>
              </a:avLst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en-US">
                <a:latin typeface="Comic Sans MS"/>
                <a:cs typeface="Comic Sans MS"/>
              </a:endParaRPr>
            </a:p>
          </p:txBody>
        </p:sp>
        <p:sp>
          <p:nvSpPr>
            <p:cNvPr id="34" name="Line 30"/>
            <p:cNvSpPr>
              <a:spLocks noChangeShapeType="1"/>
            </p:cNvSpPr>
            <p:nvPr/>
          </p:nvSpPr>
          <p:spPr bwMode="auto">
            <a:xfrm flipH="1">
              <a:off x="4244181" y="2857500"/>
              <a:ext cx="566928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</p:spPr>
          <p:txBody>
            <a:bodyPr wrap="none">
              <a:prstTxWarp prst="textNoShape">
                <a:avLst/>
              </a:prstTxWarp>
            </a:bodyPr>
            <a:lstStyle/>
            <a:p>
              <a:endParaRPr lang="en-US">
                <a:latin typeface="Comic Sans MS"/>
                <a:cs typeface="Comic Sans MS"/>
              </a:endParaRPr>
            </a:p>
          </p:txBody>
        </p:sp>
        <p:sp>
          <p:nvSpPr>
            <p:cNvPr id="37" name="Line 33"/>
            <p:cNvSpPr>
              <a:spLocks noChangeShapeType="1"/>
            </p:cNvSpPr>
            <p:nvPr/>
          </p:nvSpPr>
          <p:spPr bwMode="auto">
            <a:xfrm flipV="1">
              <a:off x="5996781" y="1562100"/>
              <a:ext cx="0" cy="304800"/>
            </a:xfrm>
            <a:prstGeom prst="line">
              <a:avLst/>
            </a:prstGeom>
            <a:noFill/>
            <a:ln w="28575">
              <a:solidFill>
                <a:srgbClr val="F7360F"/>
              </a:solidFill>
              <a:round/>
              <a:headEnd/>
              <a:tailEnd type="triangle" w="med" len="med"/>
            </a:ln>
          </p:spPr>
          <p:txBody>
            <a:bodyPr wrap="none">
              <a:prstTxWarp prst="textNoShape">
                <a:avLst/>
              </a:prstTxWarp>
            </a:bodyPr>
            <a:lstStyle/>
            <a:p>
              <a:endParaRPr lang="en-US">
                <a:latin typeface="Comic Sans MS"/>
                <a:cs typeface="Comic Sans MS"/>
              </a:endParaRPr>
            </a:p>
          </p:txBody>
        </p:sp>
        <p:sp>
          <p:nvSpPr>
            <p:cNvPr id="38" name="Line 34"/>
            <p:cNvSpPr>
              <a:spLocks noChangeShapeType="1"/>
            </p:cNvSpPr>
            <p:nvPr/>
          </p:nvSpPr>
          <p:spPr bwMode="auto">
            <a:xfrm flipV="1">
              <a:off x="6072981" y="3848100"/>
              <a:ext cx="0" cy="304800"/>
            </a:xfrm>
            <a:prstGeom prst="line">
              <a:avLst/>
            </a:prstGeom>
            <a:noFill/>
            <a:ln w="28575">
              <a:solidFill>
                <a:srgbClr val="F7360F"/>
              </a:solidFill>
              <a:round/>
              <a:headEnd/>
              <a:tailEnd type="triangle" w="med" len="med"/>
            </a:ln>
          </p:spPr>
          <p:txBody>
            <a:bodyPr wrap="none">
              <a:prstTxWarp prst="textNoShape">
                <a:avLst/>
              </a:prstTxWarp>
            </a:bodyPr>
            <a:lstStyle/>
            <a:p>
              <a:endParaRPr lang="en-US">
                <a:latin typeface="Comic Sans MS"/>
                <a:cs typeface="Comic Sans MS"/>
              </a:endParaRPr>
            </a:p>
          </p:txBody>
        </p:sp>
        <p:sp>
          <p:nvSpPr>
            <p:cNvPr id="40" name="Text Box 36"/>
            <p:cNvSpPr txBox="1">
              <a:spLocks noChangeArrowheads="1"/>
            </p:cNvSpPr>
            <p:nvPr/>
          </p:nvSpPr>
          <p:spPr bwMode="auto">
            <a:xfrm>
              <a:off x="6453981" y="868918"/>
              <a:ext cx="1160449" cy="3549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(Existing)</a:t>
              </a:r>
              <a:endParaRPr lang="en-US" b="1" dirty="0">
                <a:solidFill>
                  <a:srgbClr val="FF0000"/>
                </a:solidFill>
                <a:latin typeface="Comic Sans MS"/>
                <a:cs typeface="Comic Sans MS"/>
              </a:endParaRPr>
            </a:p>
          </p:txBody>
        </p:sp>
        <p:pic>
          <p:nvPicPr>
            <p:cNvPr id="45" name="Picture 2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212274" y="779084"/>
              <a:ext cx="1053166" cy="523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6" name="TextBox 45"/>
          <p:cNvSpPr txBox="1"/>
          <p:nvPr/>
        </p:nvSpPr>
        <p:spPr>
          <a:xfrm>
            <a:off x="2343184" y="5810550"/>
            <a:ext cx="4990177" cy="373995"/>
          </a:xfrm>
          <a:prstGeom prst="rect">
            <a:avLst/>
          </a:prstGeom>
          <a:noFill/>
        </p:spPr>
        <p:txBody>
          <a:bodyPr wrap="none" lIns="96058" tIns="48029" rIns="96058" bIns="48029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u="sng" dirty="0" smtClean="0">
                <a:solidFill>
                  <a:srgbClr val="0000FF"/>
                </a:solidFill>
              </a:rPr>
              <a:t>Mission: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Studying the Physics of Strong Color Fields</a:t>
            </a:r>
          </a:p>
        </p:txBody>
      </p:sp>
      <p:sp>
        <p:nvSpPr>
          <p:cNvPr id="48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Date Placeholder 50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August 31, 2014</a:t>
            </a:r>
            <a:endParaRPr lang="en-GB"/>
          </a:p>
        </p:txBody>
      </p:sp>
      <p:sp>
        <p:nvSpPr>
          <p:cNvPr id="52" name="Slide Number Placeholder 5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3409DABE-F856-4D4B-BA58-DB075FB76A26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  <p:sp>
        <p:nvSpPr>
          <p:cNvPr id="53" name="Footer Placeholder 5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S. Fazio: PANIC 2014 - Hamburg</a:t>
            </a:r>
            <a:endParaRPr lang="en-GB"/>
          </a:p>
        </p:txBody>
      </p:sp>
      <p:sp>
        <p:nvSpPr>
          <p:cNvPr id="47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The </a:t>
            </a:r>
            <a:r>
              <a:rPr lang="en-GB" sz="2900" b="1" dirty="0" err="1" smtClean="0">
                <a:solidFill>
                  <a:srgbClr val="FF0000"/>
                </a:solidFill>
              </a:rPr>
              <a:t>eRHIC</a:t>
            </a:r>
            <a:r>
              <a:rPr lang="en-GB" sz="2900" b="1" dirty="0" smtClean="0">
                <a:solidFill>
                  <a:srgbClr val="FF0000"/>
                </a:solidFill>
              </a:rPr>
              <a:t> idea</a:t>
            </a:r>
            <a:endParaRPr lang="en-GB" sz="2900" b="1" dirty="0">
              <a:solidFill>
                <a:srgbClr val="FF0000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25297" y="739922"/>
            <a:ext cx="88462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Electron Ion Collider project (EIC) </a:t>
            </a:r>
            <a:r>
              <a:rPr lang="en-US" b="1" dirty="0" smtClean="0"/>
              <a:t>-&gt; 2 options: </a:t>
            </a:r>
            <a:r>
              <a:rPr lang="en-US" b="1" dirty="0" smtClean="0">
                <a:solidFill>
                  <a:srgbClr val="000090"/>
                </a:solidFill>
              </a:rPr>
              <a:t>Brookhaven National Laboratory (</a:t>
            </a:r>
            <a:r>
              <a:rPr lang="en-US" b="1" dirty="0" err="1" smtClean="0">
                <a:solidFill>
                  <a:srgbClr val="000090"/>
                </a:solidFill>
              </a:rPr>
              <a:t>eRHIC</a:t>
            </a:r>
            <a:r>
              <a:rPr lang="en-US" b="1" dirty="0" smtClean="0">
                <a:solidFill>
                  <a:srgbClr val="000090"/>
                </a:solidFill>
              </a:rPr>
              <a:t>) </a:t>
            </a:r>
          </a:p>
          <a:p>
            <a:r>
              <a:rPr lang="en-US" b="1" dirty="0" smtClean="0"/>
              <a:t>                                                                                     </a:t>
            </a:r>
            <a:r>
              <a:rPr lang="en-US" b="1" dirty="0" smtClean="0">
                <a:solidFill>
                  <a:srgbClr val="008000"/>
                </a:solidFill>
              </a:rPr>
              <a:t>Thomas Jefferson National Laboratory (ELIC) </a:t>
            </a:r>
            <a:endParaRPr lang="en-US" b="1" dirty="0">
              <a:solidFill>
                <a:srgbClr val="008000"/>
              </a:solidFill>
            </a:endParaRPr>
          </a:p>
        </p:txBody>
      </p:sp>
      <p:pic>
        <p:nvPicPr>
          <p:cNvPr id="50" name="Picture 15" descr="EIClogo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3668" y="1052043"/>
            <a:ext cx="511768" cy="465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" name="Text Box 39"/>
          <p:cNvSpPr txBox="1">
            <a:spLocks noChangeArrowheads="1"/>
          </p:cNvSpPr>
          <p:nvPr/>
        </p:nvSpPr>
        <p:spPr bwMode="auto">
          <a:xfrm>
            <a:off x="94079" y="5124589"/>
            <a:ext cx="897751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2000" dirty="0">
                <a:solidFill>
                  <a:srgbClr val="0000FF"/>
                </a:solidFill>
                <a:latin typeface="Comic Sans MS"/>
                <a:cs typeface="Comic Sans MS"/>
              </a:rPr>
              <a:t>Center mass energy range:</a:t>
            </a:r>
            <a:r>
              <a:rPr lang="en-US" sz="2000" dirty="0" smtClean="0">
                <a:solidFill>
                  <a:srgbClr val="0000FF"/>
                </a:solidFill>
                <a:latin typeface="Comic Sans MS"/>
                <a:cs typeface="Comic Sans MS"/>
              </a:rPr>
              <a:t> √</a:t>
            </a:r>
            <a:r>
              <a:rPr lang="en-US" sz="2000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s</a:t>
            </a:r>
            <a:r>
              <a:rPr lang="en-US" sz="2000" dirty="0" smtClean="0">
                <a:solidFill>
                  <a:srgbClr val="0000FF"/>
                </a:solidFill>
                <a:latin typeface="Comic Sans MS"/>
                <a:cs typeface="Comic Sans MS"/>
              </a:rPr>
              <a:t>=30-</a:t>
            </a:r>
            <a:r>
              <a:rPr lang="en-US" sz="2000" dirty="0">
                <a:solidFill>
                  <a:srgbClr val="0000FF"/>
                </a:solidFill>
                <a:latin typeface="Comic Sans MS"/>
                <a:cs typeface="Comic Sans MS"/>
              </a:rPr>
              <a:t>200</a:t>
            </a:r>
            <a:r>
              <a:rPr lang="en-US" sz="2000" dirty="0">
                <a:solidFill>
                  <a:srgbClr val="0000FF"/>
                </a:solidFill>
                <a:latin typeface="Comic Sans MS"/>
                <a:cs typeface="Comic Sans MS"/>
                <a:sym typeface="Monotype Sorts" pitchFamily="-110" charset="2"/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GeV</a:t>
            </a:r>
            <a:r>
              <a:rPr lang="en-US" sz="2000" dirty="0" smtClean="0">
                <a:solidFill>
                  <a:srgbClr val="0000FF"/>
                </a:solidFill>
                <a:latin typeface="Comic Sans MS"/>
                <a:cs typeface="Comic Sans MS"/>
              </a:rPr>
              <a:t>; L~100-1000xHera</a:t>
            </a:r>
          </a:p>
          <a:p>
            <a:pPr algn="ctr" eaLnBrk="0" hangingPunct="0"/>
            <a:r>
              <a:rPr lang="en-US" sz="2000" dirty="0" smtClean="0">
                <a:solidFill>
                  <a:srgbClr val="FF0000"/>
                </a:solidFill>
                <a:latin typeface="Comic Sans MS"/>
                <a:cs typeface="Comic Sans MS"/>
              </a:rPr>
              <a:t>longitudinal and transverse proton polarization </a:t>
            </a:r>
            <a:r>
              <a:rPr lang="en-US" sz="2000" dirty="0" smtClean="0">
                <a:solidFill>
                  <a:srgbClr val="0000FF"/>
                </a:solidFill>
                <a:latin typeface="Comic Sans MS"/>
                <a:cs typeface="Comic Sans MS"/>
              </a:rPr>
              <a:t>(possible also for p/He</a:t>
            </a:r>
            <a:r>
              <a:rPr lang="en-US" sz="2000" baseline="30000" dirty="0" smtClean="0">
                <a:solidFill>
                  <a:srgbClr val="0000FF"/>
                </a:solidFill>
                <a:latin typeface="Comic Sans MS"/>
                <a:cs typeface="Comic Sans MS"/>
              </a:rPr>
              <a:t>3</a:t>
            </a:r>
            <a:r>
              <a:rPr lang="en-US" sz="2000" dirty="0" smtClean="0">
                <a:solidFill>
                  <a:srgbClr val="0000FF"/>
                </a:solidFill>
                <a:latin typeface="Comic Sans MS"/>
                <a:cs typeface="Comic Sans MS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30</a:t>
            </a:fld>
            <a:endParaRPr lang="en-US"/>
          </a:p>
        </p:txBody>
      </p:sp>
      <p:pic>
        <p:nvPicPr>
          <p:cNvPr id="6" name="Picture 5" descr="x-q2-tmd.eps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2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15900" y="768350"/>
            <a:ext cx="8204200" cy="5854700"/>
          </a:xfrm>
          <a:prstGeom prst="rect">
            <a:avLst/>
          </a:prstGeom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Sievers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– present and future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31</a:t>
            </a:fld>
            <a:endParaRPr lang="en-US"/>
          </a:p>
        </p:txBody>
      </p:sp>
      <p:graphicFrame>
        <p:nvGraphicFramePr>
          <p:cNvPr id="65" name="Object 64"/>
          <p:cNvGraphicFramePr>
            <a:graphicFrameLocks noChangeAspect="1"/>
          </p:cNvGraphicFramePr>
          <p:nvPr/>
        </p:nvGraphicFramePr>
        <p:xfrm>
          <a:off x="5930900" y="1399926"/>
          <a:ext cx="2616200" cy="456478"/>
        </p:xfrm>
        <a:graphic>
          <a:graphicData uri="http://schemas.openxmlformats.org/presentationml/2006/ole">
            <p:oleObj spid="_x0000_s436226" name="Equation" r:id="rId3" imgW="1092200" imgH="190500" progId="Equation.3">
              <p:embed/>
            </p:oleObj>
          </a:graphicData>
        </a:graphic>
      </p:graphicFrame>
      <p:sp>
        <p:nvSpPr>
          <p:cNvPr id="71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TMDs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–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Sivers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function 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2" name="Group 80"/>
          <p:cNvGrpSpPr/>
          <p:nvPr/>
        </p:nvGrpSpPr>
        <p:grpSpPr>
          <a:xfrm>
            <a:off x="4495800" y="1517969"/>
            <a:ext cx="2476500" cy="2285346"/>
            <a:chOff x="4635500" y="2470469"/>
            <a:chExt cx="2476500" cy="2285346"/>
          </a:xfrm>
        </p:grpSpPr>
        <p:sp>
          <p:nvSpPr>
            <p:cNvPr id="72" name="Right Brace 71"/>
            <p:cNvSpPr/>
            <p:nvPr/>
          </p:nvSpPr>
          <p:spPr>
            <a:xfrm>
              <a:off x="4635500" y="2470469"/>
              <a:ext cx="406400" cy="2285346"/>
            </a:xfrm>
            <a:prstGeom prst="rightBrace">
              <a:avLst>
                <a:gd name="adj1" fmla="val 89583"/>
                <a:gd name="adj2" fmla="val 50555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5181600" y="3231571"/>
              <a:ext cx="1930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FF"/>
                  </a:solidFill>
                </a:rPr>
                <a:t>Measure a pair of </a:t>
              </a:r>
              <a:r>
                <a:rPr lang="en-US" b="1" dirty="0" smtClean="0">
                  <a:solidFill>
                    <a:srgbClr val="FF0000"/>
                  </a:solidFill>
                </a:rPr>
                <a:t>D</a:t>
              </a:r>
              <a:r>
                <a:rPr lang="en-US" b="1" dirty="0" smtClean="0">
                  <a:solidFill>
                    <a:srgbClr val="0000FF"/>
                  </a:solidFill>
                </a:rPr>
                <a:t> mesons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</p:grpSp>
      <p:sp>
        <p:nvSpPr>
          <p:cNvPr id="74" name="TextBox 73"/>
          <p:cNvSpPr txBox="1"/>
          <p:nvPr/>
        </p:nvSpPr>
        <p:spPr>
          <a:xfrm>
            <a:off x="5410200" y="848639"/>
            <a:ext cx="37778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Measurement of the </a:t>
            </a:r>
            <a:r>
              <a:rPr lang="en-US" sz="2000" b="1" dirty="0" smtClean="0">
                <a:solidFill>
                  <a:srgbClr val="FF0000"/>
                </a:solidFill>
              </a:rPr>
              <a:t>charm</a:t>
            </a:r>
            <a:r>
              <a:rPr lang="en-US" sz="2000" b="1" dirty="0" smtClean="0">
                <a:solidFill>
                  <a:srgbClr val="0000FF"/>
                </a:solidFill>
              </a:rPr>
              <a:t> decay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75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" name="TextBox 77"/>
          <p:cNvSpPr txBox="1"/>
          <p:nvPr/>
        </p:nvSpPr>
        <p:spPr>
          <a:xfrm>
            <a:off x="1772137" y="3811235"/>
            <a:ext cx="1637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k</a:t>
            </a:r>
            <a:r>
              <a:rPr lang="en-US" b="1" baseline="-25000" dirty="0" smtClean="0"/>
              <a:t>⊥</a:t>
            </a:r>
            <a:r>
              <a:rPr lang="en-US" b="1" dirty="0" smtClean="0"/>
              <a:t> = |k</a:t>
            </a:r>
            <a:r>
              <a:rPr lang="en-US" b="1" baseline="-25000" dirty="0" smtClean="0"/>
              <a:t>1T</a:t>
            </a:r>
            <a:r>
              <a:rPr lang="en-US" b="1" dirty="0" smtClean="0"/>
              <a:t> + k</a:t>
            </a:r>
            <a:r>
              <a:rPr lang="en-US" b="1" baseline="-25000" dirty="0" smtClean="0"/>
              <a:t>2T</a:t>
            </a:r>
            <a:r>
              <a:rPr lang="en-US" b="1" dirty="0" smtClean="0"/>
              <a:t>|</a:t>
            </a:r>
            <a:endParaRPr lang="en-US" b="1" dirty="0"/>
          </a:p>
        </p:txBody>
      </p:sp>
      <p:grpSp>
        <p:nvGrpSpPr>
          <p:cNvPr id="6" name="Group 79"/>
          <p:cNvGrpSpPr/>
          <p:nvPr/>
        </p:nvGrpSpPr>
        <p:grpSpPr>
          <a:xfrm>
            <a:off x="330201" y="835939"/>
            <a:ext cx="3873500" cy="3159962"/>
            <a:chOff x="368300" y="1674139"/>
            <a:chExt cx="4157479" cy="3486204"/>
          </a:xfrm>
        </p:grpSpPr>
        <p:grpSp>
          <p:nvGrpSpPr>
            <p:cNvPr id="7" name="Group 69"/>
            <p:cNvGrpSpPr/>
            <p:nvPr/>
          </p:nvGrpSpPr>
          <p:grpSpPr>
            <a:xfrm>
              <a:off x="368300" y="1674139"/>
              <a:ext cx="4157479" cy="3486204"/>
              <a:chOff x="368300" y="1001039"/>
              <a:chExt cx="4157479" cy="3486204"/>
            </a:xfrm>
          </p:grpSpPr>
          <p:grpSp>
            <p:nvGrpSpPr>
              <p:cNvPr id="10" name="Group 62"/>
              <p:cNvGrpSpPr/>
              <p:nvPr/>
            </p:nvGrpSpPr>
            <p:grpSpPr>
              <a:xfrm>
                <a:off x="609600" y="1346201"/>
                <a:ext cx="3916179" cy="2777357"/>
                <a:chOff x="457200" y="787400"/>
                <a:chExt cx="5219700" cy="3454400"/>
              </a:xfrm>
            </p:grpSpPr>
            <p:grpSp>
              <p:nvGrpSpPr>
                <p:cNvPr id="12" name="Group 61"/>
                <p:cNvGrpSpPr/>
                <p:nvPr/>
              </p:nvGrpSpPr>
              <p:grpSpPr>
                <a:xfrm>
                  <a:off x="457200" y="787400"/>
                  <a:ext cx="1888009" cy="549579"/>
                  <a:chOff x="457200" y="787400"/>
                  <a:chExt cx="1888009" cy="549579"/>
                </a:xfrm>
              </p:grpSpPr>
              <p:cxnSp>
                <p:nvCxnSpPr>
                  <p:cNvPr id="8" name="Straight Arrow Connector 7"/>
                  <p:cNvCxnSpPr/>
                  <p:nvPr/>
                </p:nvCxnSpPr>
                <p:spPr>
                  <a:xfrm>
                    <a:off x="457200" y="1335088"/>
                    <a:ext cx="1086123" cy="1891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" name="Straight Arrow Connector 8"/>
                  <p:cNvCxnSpPr/>
                  <p:nvPr/>
                </p:nvCxnSpPr>
                <p:spPr>
                  <a:xfrm flipV="1">
                    <a:off x="1447800" y="787400"/>
                    <a:ext cx="897409" cy="546100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3" name="Group 25"/>
                <p:cNvGrpSpPr/>
                <p:nvPr/>
              </p:nvGrpSpPr>
              <p:grpSpPr>
                <a:xfrm>
                  <a:off x="457200" y="3605152"/>
                  <a:ext cx="2333606" cy="636648"/>
                  <a:chOff x="457200" y="3198752"/>
                  <a:chExt cx="2333606" cy="636648"/>
                </a:xfrm>
              </p:grpSpPr>
              <p:sp>
                <p:nvSpPr>
                  <p:cNvPr id="11" name="Notched Right Arrow 10"/>
                  <p:cNvSpPr/>
                  <p:nvPr/>
                </p:nvSpPr>
                <p:spPr>
                  <a:xfrm>
                    <a:off x="457200" y="3695699"/>
                    <a:ext cx="965200" cy="139701"/>
                  </a:xfrm>
                  <a:prstGeom prst="notchedRightArrow">
                    <a:avLst/>
                  </a:prstGeom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2" name="Freeform 11"/>
                  <p:cNvSpPr>
                    <a:spLocks noChangeArrowheads="1"/>
                  </p:cNvSpPr>
                  <p:nvPr/>
                </p:nvSpPr>
                <p:spPr bwMode="auto">
                  <a:xfrm rot="19683341">
                    <a:off x="1364445" y="3198752"/>
                    <a:ext cx="1426361" cy="280551"/>
                  </a:xfrm>
                  <a:custGeom>
                    <a:avLst/>
                    <a:gdLst>
                      <a:gd name="T0" fmla="*/ 0 w 1875"/>
                      <a:gd name="T1" fmla="*/ 1 h 290"/>
                      <a:gd name="T2" fmla="*/ 0 w 1875"/>
                      <a:gd name="T3" fmla="*/ 1 h 290"/>
                      <a:gd name="T4" fmla="*/ 0 w 1875"/>
                      <a:gd name="T5" fmla="*/ 1 h 290"/>
                      <a:gd name="T6" fmla="*/ 0 w 1875"/>
                      <a:gd name="T7" fmla="*/ 1 h 290"/>
                      <a:gd name="T8" fmla="*/ 1 w 1875"/>
                      <a:gd name="T9" fmla="*/ 2 h 290"/>
                      <a:gd name="T10" fmla="*/ 1 w 1875"/>
                      <a:gd name="T11" fmla="*/ 1 h 290"/>
                      <a:gd name="T12" fmla="*/ 1 w 1875"/>
                      <a:gd name="T13" fmla="*/ 1 h 290"/>
                      <a:gd name="T14" fmla="*/ 1 w 1875"/>
                      <a:gd name="T15" fmla="*/ 0 h 290"/>
                      <a:gd name="T16" fmla="*/ 1 w 1875"/>
                      <a:gd name="T17" fmla="*/ 1 h 290"/>
                      <a:gd name="T18" fmla="*/ 1 w 1875"/>
                      <a:gd name="T19" fmla="*/ 1 h 290"/>
                      <a:gd name="T20" fmla="*/ 2 w 1875"/>
                      <a:gd name="T21" fmla="*/ 2 h 290"/>
                      <a:gd name="T22" fmla="*/ 2 w 1875"/>
                      <a:gd name="T23" fmla="*/ 1 h 290"/>
                      <a:gd name="T24" fmla="*/ 2 w 1875"/>
                      <a:gd name="T25" fmla="*/ 1 h 290"/>
                      <a:gd name="T26" fmla="*/ 2 w 1875"/>
                      <a:gd name="T27" fmla="*/ 0 h 290"/>
                      <a:gd name="T28" fmla="*/ 2 w 1875"/>
                      <a:gd name="T29" fmla="*/ 1 h 290"/>
                      <a:gd name="T30" fmla="*/ 2 w 1875"/>
                      <a:gd name="T31" fmla="*/ 1 h 290"/>
                      <a:gd name="T32" fmla="*/ 2 w 1875"/>
                      <a:gd name="T33" fmla="*/ 2 h 290"/>
                      <a:gd name="T34" fmla="*/ 3 w 1875"/>
                      <a:gd name="T35" fmla="*/ 1 h 290"/>
                      <a:gd name="T36" fmla="*/ 3 w 1875"/>
                      <a:gd name="T37" fmla="*/ 0 h 290"/>
                      <a:gd name="T38" fmla="*/ 3 w 1875"/>
                      <a:gd name="T39" fmla="*/ 0 h 290"/>
                      <a:gd name="T40" fmla="*/ 3 w 1875"/>
                      <a:gd name="T41" fmla="*/ 1 h 290"/>
                      <a:gd name="T42" fmla="*/ 3 w 1875"/>
                      <a:gd name="T43" fmla="*/ 1 h 290"/>
                      <a:gd name="T44" fmla="*/ 3 w 1875"/>
                      <a:gd name="T45" fmla="*/ 2 h 290"/>
                      <a:gd name="T46" fmla="*/ 4 w 1875"/>
                      <a:gd name="T47" fmla="*/ 1 h 290"/>
                      <a:gd name="T48" fmla="*/ 4 w 1875"/>
                      <a:gd name="T49" fmla="*/ 1 h 290"/>
                      <a:gd name="T50" fmla="*/ 4 w 1875"/>
                      <a:gd name="T51" fmla="*/ 0 h 290"/>
                      <a:gd name="T52" fmla="*/ 4 w 1875"/>
                      <a:gd name="T53" fmla="*/ 1 h 290"/>
                      <a:gd name="T54" fmla="*/ 4 w 1875"/>
                      <a:gd name="T55" fmla="*/ 1 h 290"/>
                      <a:gd name="T56" fmla="*/ 4 w 1875"/>
                      <a:gd name="T57" fmla="*/ 2 h 290"/>
                      <a:gd name="T58" fmla="*/ 4 w 1875"/>
                      <a:gd name="T59" fmla="*/ 1 h 290"/>
                      <a:gd name="T60" fmla="*/ 5 w 1875"/>
                      <a:gd name="T61" fmla="*/ 1 h 290"/>
                      <a:gd name="T62" fmla="*/ 4 w 1875"/>
                      <a:gd name="T63" fmla="*/ 0 h 290"/>
                      <a:gd name="T64" fmla="*/ 4 w 1875"/>
                      <a:gd name="T65" fmla="*/ 1 h 290"/>
                      <a:gd name="T66" fmla="*/ 4 w 1875"/>
                      <a:gd name="T67" fmla="*/ 1 h 290"/>
                      <a:gd name="T68" fmla="*/ 5 w 1875"/>
                      <a:gd name="T69" fmla="*/ 2 h 290"/>
                      <a:gd name="T70" fmla="*/ 5 w 1875"/>
                      <a:gd name="T71" fmla="*/ 1 h 290"/>
                      <a:gd name="T72" fmla="*/ 5 w 1875"/>
                      <a:gd name="T73" fmla="*/ 1 h 290"/>
                      <a:gd name="T74" fmla="*/ 5 w 1875"/>
                      <a:gd name="T75" fmla="*/ 0 h 290"/>
                      <a:gd name="T76" fmla="*/ 5 w 1875"/>
                      <a:gd name="T77" fmla="*/ 1 h 290"/>
                      <a:gd name="T78" fmla="*/ 5 w 1875"/>
                      <a:gd name="T79" fmla="*/ 1 h 290"/>
                      <a:gd name="T80" fmla="*/ 6 w 1875"/>
                      <a:gd name="T81" fmla="*/ 2 h 290"/>
                      <a:gd name="T82" fmla="*/ 6 w 1875"/>
                      <a:gd name="T83" fmla="*/ 1 h 290"/>
                      <a:gd name="T84" fmla="*/ 6 w 1875"/>
                      <a:gd name="T85" fmla="*/ 1 h 290"/>
                      <a:gd name="T86" fmla="*/ 6 w 1875"/>
                      <a:gd name="T87" fmla="*/ 0 h 290"/>
                      <a:gd name="T88" fmla="*/ 6 w 1875"/>
                      <a:gd name="T89" fmla="*/ 1 h 290"/>
                      <a:gd name="T90" fmla="*/ 6 w 1875"/>
                      <a:gd name="T91" fmla="*/ 1 h 290"/>
                      <a:gd name="T92" fmla="*/ 6 w 1875"/>
                      <a:gd name="T93" fmla="*/ 2 h 290"/>
                      <a:gd name="T94" fmla="*/ 7 w 1875"/>
                      <a:gd name="T95" fmla="*/ 1 h 290"/>
                      <a:gd name="T96" fmla="*/ 7 w 1875"/>
                      <a:gd name="T97" fmla="*/ 1 h 290"/>
                      <a:gd name="T98" fmla="*/ 7 w 1875"/>
                      <a:gd name="T99" fmla="*/ 1 h 290"/>
                      <a:gd name="T100" fmla="*/ 7 w 1875"/>
                      <a:gd name="T101" fmla="*/ 1 h 290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w 1875"/>
                      <a:gd name="T154" fmla="*/ 0 h 290"/>
                      <a:gd name="T155" fmla="*/ 1875 w 1875"/>
                      <a:gd name="T156" fmla="*/ 290 h 290"/>
                    </a:gdLst>
                    <a:ahLst/>
                    <a:cxnLst>
                      <a:cxn ang="T102">
                        <a:pos x="T0" y="T1"/>
                      </a:cxn>
                      <a:cxn ang="T103">
                        <a:pos x="T2" y="T3"/>
                      </a:cxn>
                      <a:cxn ang="T104">
                        <a:pos x="T4" y="T5"/>
                      </a:cxn>
                      <a:cxn ang="T105">
                        <a:pos x="T6" y="T7"/>
                      </a:cxn>
                      <a:cxn ang="T106">
                        <a:pos x="T8" y="T9"/>
                      </a:cxn>
                      <a:cxn ang="T107">
                        <a:pos x="T10" y="T11"/>
                      </a:cxn>
                      <a:cxn ang="T108">
                        <a:pos x="T12" y="T13"/>
                      </a:cxn>
                      <a:cxn ang="T109">
                        <a:pos x="T14" y="T15"/>
                      </a:cxn>
                      <a:cxn ang="T110">
                        <a:pos x="T16" y="T17"/>
                      </a:cxn>
                      <a:cxn ang="T111">
                        <a:pos x="T18" y="T19"/>
                      </a:cxn>
                      <a:cxn ang="T112">
                        <a:pos x="T20" y="T21"/>
                      </a:cxn>
                      <a:cxn ang="T113">
                        <a:pos x="T22" y="T23"/>
                      </a:cxn>
                      <a:cxn ang="T114">
                        <a:pos x="T24" y="T25"/>
                      </a:cxn>
                      <a:cxn ang="T115">
                        <a:pos x="T26" y="T27"/>
                      </a:cxn>
                      <a:cxn ang="T116">
                        <a:pos x="T28" y="T29"/>
                      </a:cxn>
                      <a:cxn ang="T117">
                        <a:pos x="T30" y="T31"/>
                      </a:cxn>
                      <a:cxn ang="T118">
                        <a:pos x="T32" y="T33"/>
                      </a:cxn>
                      <a:cxn ang="T119">
                        <a:pos x="T34" y="T35"/>
                      </a:cxn>
                      <a:cxn ang="T120">
                        <a:pos x="T36" y="T37"/>
                      </a:cxn>
                      <a:cxn ang="T121">
                        <a:pos x="T38" y="T39"/>
                      </a:cxn>
                      <a:cxn ang="T122">
                        <a:pos x="T40" y="T41"/>
                      </a:cxn>
                      <a:cxn ang="T123">
                        <a:pos x="T42" y="T43"/>
                      </a:cxn>
                      <a:cxn ang="T124">
                        <a:pos x="T44" y="T45"/>
                      </a:cxn>
                      <a:cxn ang="T125">
                        <a:pos x="T46" y="T47"/>
                      </a:cxn>
                      <a:cxn ang="T126">
                        <a:pos x="T48" y="T49"/>
                      </a:cxn>
                      <a:cxn ang="T127">
                        <a:pos x="T50" y="T51"/>
                      </a:cxn>
                      <a:cxn ang="T128">
                        <a:pos x="T52" y="T53"/>
                      </a:cxn>
                      <a:cxn ang="T129">
                        <a:pos x="T54" y="T55"/>
                      </a:cxn>
                      <a:cxn ang="T130">
                        <a:pos x="T56" y="T57"/>
                      </a:cxn>
                      <a:cxn ang="T131">
                        <a:pos x="T58" y="T59"/>
                      </a:cxn>
                      <a:cxn ang="T132">
                        <a:pos x="T60" y="T61"/>
                      </a:cxn>
                      <a:cxn ang="T133">
                        <a:pos x="T62" y="T63"/>
                      </a:cxn>
                      <a:cxn ang="T134">
                        <a:pos x="T64" y="T65"/>
                      </a:cxn>
                      <a:cxn ang="T135">
                        <a:pos x="T66" y="T67"/>
                      </a:cxn>
                      <a:cxn ang="T136">
                        <a:pos x="T68" y="T69"/>
                      </a:cxn>
                      <a:cxn ang="T137">
                        <a:pos x="T70" y="T71"/>
                      </a:cxn>
                      <a:cxn ang="T138">
                        <a:pos x="T72" y="T73"/>
                      </a:cxn>
                      <a:cxn ang="T139">
                        <a:pos x="T74" y="T75"/>
                      </a:cxn>
                      <a:cxn ang="T140">
                        <a:pos x="T76" y="T77"/>
                      </a:cxn>
                      <a:cxn ang="T141">
                        <a:pos x="T78" y="T79"/>
                      </a:cxn>
                      <a:cxn ang="T142">
                        <a:pos x="T80" y="T81"/>
                      </a:cxn>
                      <a:cxn ang="T143">
                        <a:pos x="T82" y="T83"/>
                      </a:cxn>
                      <a:cxn ang="T144">
                        <a:pos x="T84" y="T85"/>
                      </a:cxn>
                      <a:cxn ang="T145">
                        <a:pos x="T86" y="T87"/>
                      </a:cxn>
                      <a:cxn ang="T146">
                        <a:pos x="T88" y="T89"/>
                      </a:cxn>
                      <a:cxn ang="T147">
                        <a:pos x="T90" y="T91"/>
                      </a:cxn>
                      <a:cxn ang="T148">
                        <a:pos x="T92" y="T93"/>
                      </a:cxn>
                      <a:cxn ang="T149">
                        <a:pos x="T94" y="T95"/>
                      </a:cxn>
                      <a:cxn ang="T150">
                        <a:pos x="T96" y="T97"/>
                      </a:cxn>
                      <a:cxn ang="T151">
                        <a:pos x="T98" y="T99"/>
                      </a:cxn>
                      <a:cxn ang="T152">
                        <a:pos x="T100" y="T101"/>
                      </a:cxn>
                    </a:cxnLst>
                    <a:rect l="T153" t="T154" r="T155" b="T156"/>
                    <a:pathLst>
                      <a:path w="1875" h="290">
                        <a:moveTo>
                          <a:pt x="0" y="143"/>
                        </a:moveTo>
                        <a:cubicBezTo>
                          <a:pt x="9" y="143"/>
                          <a:pt x="43" y="143"/>
                          <a:pt x="53" y="143"/>
                        </a:cubicBezTo>
                        <a:cubicBezTo>
                          <a:pt x="63" y="143"/>
                          <a:pt x="51" y="128"/>
                          <a:pt x="59" y="144"/>
                        </a:cubicBezTo>
                        <a:cubicBezTo>
                          <a:pt x="67" y="160"/>
                          <a:pt x="82" y="215"/>
                          <a:pt x="102" y="239"/>
                        </a:cubicBezTo>
                        <a:cubicBezTo>
                          <a:pt x="122" y="263"/>
                          <a:pt x="153" y="288"/>
                          <a:pt x="179" y="288"/>
                        </a:cubicBezTo>
                        <a:cubicBezTo>
                          <a:pt x="205" y="288"/>
                          <a:pt x="235" y="270"/>
                          <a:pt x="258" y="239"/>
                        </a:cubicBezTo>
                        <a:cubicBezTo>
                          <a:pt x="281" y="208"/>
                          <a:pt x="314" y="141"/>
                          <a:pt x="318" y="102"/>
                        </a:cubicBezTo>
                        <a:cubicBezTo>
                          <a:pt x="322" y="63"/>
                          <a:pt x="295" y="2"/>
                          <a:pt x="285" y="2"/>
                        </a:cubicBezTo>
                        <a:cubicBezTo>
                          <a:pt x="275" y="2"/>
                          <a:pt x="250" y="61"/>
                          <a:pt x="255" y="101"/>
                        </a:cubicBezTo>
                        <a:cubicBezTo>
                          <a:pt x="260" y="141"/>
                          <a:pt x="291" y="208"/>
                          <a:pt x="314" y="240"/>
                        </a:cubicBezTo>
                        <a:cubicBezTo>
                          <a:pt x="337" y="272"/>
                          <a:pt x="368" y="290"/>
                          <a:pt x="395" y="290"/>
                        </a:cubicBezTo>
                        <a:cubicBezTo>
                          <a:pt x="422" y="290"/>
                          <a:pt x="453" y="269"/>
                          <a:pt x="476" y="237"/>
                        </a:cubicBezTo>
                        <a:cubicBezTo>
                          <a:pt x="499" y="205"/>
                          <a:pt x="527" y="137"/>
                          <a:pt x="531" y="98"/>
                        </a:cubicBezTo>
                        <a:cubicBezTo>
                          <a:pt x="535" y="59"/>
                          <a:pt x="508" y="2"/>
                          <a:pt x="498" y="2"/>
                        </a:cubicBezTo>
                        <a:cubicBezTo>
                          <a:pt x="488" y="2"/>
                          <a:pt x="464" y="59"/>
                          <a:pt x="468" y="98"/>
                        </a:cubicBezTo>
                        <a:cubicBezTo>
                          <a:pt x="472" y="137"/>
                          <a:pt x="501" y="204"/>
                          <a:pt x="524" y="236"/>
                        </a:cubicBezTo>
                        <a:cubicBezTo>
                          <a:pt x="547" y="268"/>
                          <a:pt x="578" y="290"/>
                          <a:pt x="605" y="290"/>
                        </a:cubicBezTo>
                        <a:cubicBezTo>
                          <a:pt x="632" y="290"/>
                          <a:pt x="665" y="268"/>
                          <a:pt x="689" y="236"/>
                        </a:cubicBezTo>
                        <a:cubicBezTo>
                          <a:pt x="713" y="204"/>
                          <a:pt x="743" y="134"/>
                          <a:pt x="747" y="95"/>
                        </a:cubicBezTo>
                        <a:cubicBezTo>
                          <a:pt x="751" y="56"/>
                          <a:pt x="725" y="0"/>
                          <a:pt x="714" y="0"/>
                        </a:cubicBezTo>
                        <a:cubicBezTo>
                          <a:pt x="703" y="0"/>
                          <a:pt x="677" y="59"/>
                          <a:pt x="681" y="98"/>
                        </a:cubicBezTo>
                        <a:cubicBezTo>
                          <a:pt x="685" y="137"/>
                          <a:pt x="715" y="202"/>
                          <a:pt x="738" y="234"/>
                        </a:cubicBezTo>
                        <a:cubicBezTo>
                          <a:pt x="761" y="266"/>
                          <a:pt x="794" y="290"/>
                          <a:pt x="822" y="290"/>
                        </a:cubicBezTo>
                        <a:cubicBezTo>
                          <a:pt x="850" y="290"/>
                          <a:pt x="882" y="269"/>
                          <a:pt x="905" y="237"/>
                        </a:cubicBezTo>
                        <a:cubicBezTo>
                          <a:pt x="928" y="205"/>
                          <a:pt x="958" y="138"/>
                          <a:pt x="962" y="99"/>
                        </a:cubicBezTo>
                        <a:cubicBezTo>
                          <a:pt x="966" y="60"/>
                          <a:pt x="938" y="2"/>
                          <a:pt x="927" y="2"/>
                        </a:cubicBezTo>
                        <a:cubicBezTo>
                          <a:pt x="916" y="2"/>
                          <a:pt x="891" y="60"/>
                          <a:pt x="896" y="99"/>
                        </a:cubicBezTo>
                        <a:cubicBezTo>
                          <a:pt x="901" y="138"/>
                          <a:pt x="933" y="208"/>
                          <a:pt x="956" y="239"/>
                        </a:cubicBezTo>
                        <a:cubicBezTo>
                          <a:pt x="979" y="270"/>
                          <a:pt x="1008" y="288"/>
                          <a:pt x="1035" y="288"/>
                        </a:cubicBezTo>
                        <a:cubicBezTo>
                          <a:pt x="1062" y="288"/>
                          <a:pt x="1095" y="268"/>
                          <a:pt x="1118" y="237"/>
                        </a:cubicBezTo>
                        <a:cubicBezTo>
                          <a:pt x="1141" y="206"/>
                          <a:pt x="1171" y="140"/>
                          <a:pt x="1175" y="101"/>
                        </a:cubicBezTo>
                        <a:cubicBezTo>
                          <a:pt x="1179" y="62"/>
                          <a:pt x="1153" y="2"/>
                          <a:pt x="1142" y="2"/>
                        </a:cubicBezTo>
                        <a:cubicBezTo>
                          <a:pt x="1131" y="2"/>
                          <a:pt x="1105" y="59"/>
                          <a:pt x="1109" y="99"/>
                        </a:cubicBezTo>
                        <a:cubicBezTo>
                          <a:pt x="1113" y="139"/>
                          <a:pt x="1146" y="209"/>
                          <a:pt x="1169" y="240"/>
                        </a:cubicBezTo>
                        <a:cubicBezTo>
                          <a:pt x="1192" y="271"/>
                          <a:pt x="1223" y="288"/>
                          <a:pt x="1250" y="288"/>
                        </a:cubicBezTo>
                        <a:cubicBezTo>
                          <a:pt x="1277" y="288"/>
                          <a:pt x="1307" y="270"/>
                          <a:pt x="1331" y="239"/>
                        </a:cubicBezTo>
                        <a:cubicBezTo>
                          <a:pt x="1355" y="208"/>
                          <a:pt x="1389" y="141"/>
                          <a:pt x="1394" y="102"/>
                        </a:cubicBezTo>
                        <a:cubicBezTo>
                          <a:pt x="1399" y="63"/>
                          <a:pt x="1370" y="3"/>
                          <a:pt x="1359" y="3"/>
                        </a:cubicBezTo>
                        <a:cubicBezTo>
                          <a:pt x="1348" y="3"/>
                          <a:pt x="1322" y="62"/>
                          <a:pt x="1326" y="101"/>
                        </a:cubicBezTo>
                        <a:cubicBezTo>
                          <a:pt x="1330" y="140"/>
                          <a:pt x="1362" y="207"/>
                          <a:pt x="1385" y="239"/>
                        </a:cubicBezTo>
                        <a:cubicBezTo>
                          <a:pt x="1408" y="271"/>
                          <a:pt x="1437" y="290"/>
                          <a:pt x="1464" y="290"/>
                        </a:cubicBezTo>
                        <a:cubicBezTo>
                          <a:pt x="1491" y="290"/>
                          <a:pt x="1524" y="272"/>
                          <a:pt x="1547" y="240"/>
                        </a:cubicBezTo>
                        <a:cubicBezTo>
                          <a:pt x="1570" y="208"/>
                          <a:pt x="1598" y="140"/>
                          <a:pt x="1602" y="101"/>
                        </a:cubicBezTo>
                        <a:cubicBezTo>
                          <a:pt x="1606" y="62"/>
                          <a:pt x="1585" y="3"/>
                          <a:pt x="1574" y="3"/>
                        </a:cubicBezTo>
                        <a:cubicBezTo>
                          <a:pt x="1563" y="3"/>
                          <a:pt x="1534" y="60"/>
                          <a:pt x="1538" y="99"/>
                        </a:cubicBezTo>
                        <a:cubicBezTo>
                          <a:pt x="1542" y="138"/>
                          <a:pt x="1574" y="208"/>
                          <a:pt x="1598" y="240"/>
                        </a:cubicBezTo>
                        <a:cubicBezTo>
                          <a:pt x="1622" y="272"/>
                          <a:pt x="1654" y="290"/>
                          <a:pt x="1680" y="290"/>
                        </a:cubicBezTo>
                        <a:cubicBezTo>
                          <a:pt x="1706" y="290"/>
                          <a:pt x="1738" y="264"/>
                          <a:pt x="1757" y="240"/>
                        </a:cubicBezTo>
                        <a:cubicBezTo>
                          <a:pt x="1776" y="216"/>
                          <a:pt x="1788" y="162"/>
                          <a:pt x="1796" y="146"/>
                        </a:cubicBezTo>
                        <a:cubicBezTo>
                          <a:pt x="1804" y="130"/>
                          <a:pt x="1793" y="146"/>
                          <a:pt x="1806" y="146"/>
                        </a:cubicBezTo>
                        <a:cubicBezTo>
                          <a:pt x="1819" y="146"/>
                          <a:pt x="1861" y="144"/>
                          <a:pt x="1875" y="144"/>
                        </a:cubicBezTo>
                      </a:path>
                    </a:pathLst>
                  </a:custGeom>
                  <a:noFill/>
                  <a:ln w="1908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23" name="Freeform 19"/>
                <p:cNvSpPr>
                  <a:spLocks noChangeArrowheads="1"/>
                </p:cNvSpPr>
                <p:nvPr/>
              </p:nvSpPr>
              <p:spPr bwMode="auto">
                <a:xfrm rot="21033522">
                  <a:off x="1463270" y="1274208"/>
                  <a:ext cx="1225318" cy="1091091"/>
                </a:xfrm>
                <a:custGeom>
                  <a:avLst/>
                  <a:gdLst>
                    <a:gd name="T0" fmla="*/ 40 w 380"/>
                    <a:gd name="T1" fmla="*/ 10 h 311"/>
                    <a:gd name="T2" fmla="*/ 15 w 380"/>
                    <a:gd name="T3" fmla="*/ 81 h 311"/>
                    <a:gd name="T4" fmla="*/ 130 w 380"/>
                    <a:gd name="T5" fmla="*/ 9 h 311"/>
                    <a:gd name="T6" fmla="*/ 79 w 380"/>
                    <a:gd name="T7" fmla="*/ 146 h 311"/>
                    <a:gd name="T8" fmla="*/ 195 w 380"/>
                    <a:gd name="T9" fmla="*/ 76 h 311"/>
                    <a:gd name="T10" fmla="*/ 139 w 380"/>
                    <a:gd name="T11" fmla="*/ 210 h 311"/>
                    <a:gd name="T12" fmla="*/ 260 w 380"/>
                    <a:gd name="T13" fmla="*/ 141 h 311"/>
                    <a:gd name="T14" fmla="*/ 204 w 380"/>
                    <a:gd name="T15" fmla="*/ 273 h 311"/>
                    <a:gd name="T16" fmla="*/ 320 w 380"/>
                    <a:gd name="T17" fmla="*/ 206 h 311"/>
                    <a:gd name="T18" fmla="*/ 269 w 380"/>
                    <a:gd name="T19" fmla="*/ 337 h 311"/>
                    <a:gd name="T20" fmla="*/ 386 w 380"/>
                    <a:gd name="T21" fmla="*/ 271 h 311"/>
                    <a:gd name="T22" fmla="*/ 359 w 380"/>
                    <a:gd name="T23" fmla="*/ 359 h 31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80"/>
                    <a:gd name="T37" fmla="*/ 0 h 311"/>
                    <a:gd name="T38" fmla="*/ 380 w 380"/>
                    <a:gd name="T39" fmla="*/ 311 h 31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80" h="311">
                      <a:moveTo>
                        <a:pt x="40" y="10"/>
                      </a:moveTo>
                      <a:cubicBezTo>
                        <a:pt x="36" y="20"/>
                        <a:pt x="0" y="70"/>
                        <a:pt x="15" y="71"/>
                      </a:cubicBezTo>
                      <a:cubicBezTo>
                        <a:pt x="29" y="70"/>
                        <a:pt x="116" y="0"/>
                        <a:pt x="125" y="9"/>
                      </a:cubicBezTo>
                      <a:cubicBezTo>
                        <a:pt x="136" y="19"/>
                        <a:pt x="64" y="116"/>
                        <a:pt x="74" y="126"/>
                      </a:cubicBezTo>
                      <a:cubicBezTo>
                        <a:pt x="84" y="135"/>
                        <a:pt x="174" y="56"/>
                        <a:pt x="185" y="66"/>
                      </a:cubicBezTo>
                      <a:cubicBezTo>
                        <a:pt x="194" y="75"/>
                        <a:pt x="124" y="172"/>
                        <a:pt x="134" y="182"/>
                      </a:cubicBezTo>
                      <a:cubicBezTo>
                        <a:pt x="145" y="191"/>
                        <a:pt x="235" y="111"/>
                        <a:pt x="245" y="121"/>
                      </a:cubicBezTo>
                      <a:cubicBezTo>
                        <a:pt x="256" y="131"/>
                        <a:pt x="184" y="228"/>
                        <a:pt x="194" y="237"/>
                      </a:cubicBezTo>
                      <a:cubicBezTo>
                        <a:pt x="205" y="247"/>
                        <a:pt x="294" y="169"/>
                        <a:pt x="305" y="179"/>
                      </a:cubicBezTo>
                      <a:cubicBezTo>
                        <a:pt x="315" y="189"/>
                        <a:pt x="244" y="284"/>
                        <a:pt x="254" y="293"/>
                      </a:cubicBezTo>
                      <a:cubicBezTo>
                        <a:pt x="265" y="303"/>
                        <a:pt x="352" y="232"/>
                        <a:pt x="366" y="235"/>
                      </a:cubicBezTo>
                      <a:cubicBezTo>
                        <a:pt x="380" y="238"/>
                        <a:pt x="345" y="295"/>
                        <a:pt x="339" y="311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14" name="Group 60"/>
                <p:cNvGrpSpPr/>
                <p:nvPr/>
              </p:nvGrpSpPr>
              <p:grpSpPr>
                <a:xfrm>
                  <a:off x="2653835" y="1336979"/>
                  <a:ext cx="3023065" cy="2854022"/>
                  <a:chOff x="2653835" y="1336979"/>
                  <a:chExt cx="3023065" cy="2854022"/>
                </a:xfrm>
              </p:grpSpPr>
              <p:grpSp>
                <p:nvGrpSpPr>
                  <p:cNvPr id="15" name="Group 33"/>
                  <p:cNvGrpSpPr/>
                  <p:nvPr/>
                </p:nvGrpSpPr>
                <p:grpSpPr>
                  <a:xfrm>
                    <a:off x="2653835" y="2247900"/>
                    <a:ext cx="14288" cy="1102754"/>
                    <a:chOff x="2742735" y="2108200"/>
                    <a:chExt cx="14288" cy="1102754"/>
                  </a:xfrm>
                </p:grpSpPr>
                <p:cxnSp>
                  <p:nvCxnSpPr>
                    <p:cNvPr id="31" name="Straight Arrow Connector 30"/>
                    <p:cNvCxnSpPr/>
                    <p:nvPr/>
                  </p:nvCxnSpPr>
                  <p:spPr>
                    <a:xfrm rot="5400000" flipH="1" flipV="1">
                      <a:off x="2406150" y="2871987"/>
                      <a:ext cx="675552" cy="2382"/>
                    </a:xfrm>
                    <a:prstGeom prst="straightConnector1">
                      <a:avLst/>
                    </a:prstGeom>
                    <a:ln>
                      <a:solidFill>
                        <a:srgbClr val="FF0000"/>
                      </a:solidFill>
                      <a:tailEnd type="arrow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" name="Straight Connector 32"/>
                    <p:cNvCxnSpPr/>
                    <p:nvPr/>
                  </p:nvCxnSpPr>
                  <p:spPr>
                    <a:xfrm rot="5400000" flipH="1" flipV="1">
                      <a:off x="2536278" y="2314657"/>
                      <a:ext cx="427202" cy="14288"/>
                    </a:xfrm>
                    <a:prstGeom prst="line">
                      <a:avLst/>
                    </a:prstGeom>
                    <a:ln>
                      <a:solidFill>
                        <a:srgbClr val="FF0000"/>
                      </a:solidFill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16" name="Group 37"/>
                  <p:cNvGrpSpPr/>
                  <p:nvPr/>
                </p:nvGrpSpPr>
                <p:grpSpPr>
                  <a:xfrm rot="5400000">
                    <a:off x="3212356" y="1703667"/>
                    <a:ext cx="14288" cy="1102754"/>
                    <a:chOff x="2742735" y="2108200"/>
                    <a:chExt cx="14288" cy="1102754"/>
                  </a:xfrm>
                </p:grpSpPr>
                <p:cxnSp>
                  <p:nvCxnSpPr>
                    <p:cNvPr id="39" name="Straight Arrow Connector 38"/>
                    <p:cNvCxnSpPr/>
                    <p:nvPr/>
                  </p:nvCxnSpPr>
                  <p:spPr>
                    <a:xfrm rot="5400000" flipH="1" flipV="1">
                      <a:off x="2406150" y="2871987"/>
                      <a:ext cx="675552" cy="2382"/>
                    </a:xfrm>
                    <a:prstGeom prst="straightConnector1">
                      <a:avLst/>
                    </a:prstGeom>
                    <a:ln>
                      <a:solidFill>
                        <a:srgbClr val="FF0000"/>
                      </a:solidFill>
                      <a:tailEnd type="arrow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" name="Straight Connector 39"/>
                    <p:cNvCxnSpPr/>
                    <p:nvPr/>
                  </p:nvCxnSpPr>
                  <p:spPr>
                    <a:xfrm rot="5400000" flipH="1" flipV="1">
                      <a:off x="2536278" y="2314657"/>
                      <a:ext cx="427202" cy="14288"/>
                    </a:xfrm>
                    <a:prstGeom prst="line">
                      <a:avLst/>
                    </a:prstGeom>
                    <a:ln>
                      <a:solidFill>
                        <a:srgbClr val="FF0000"/>
                      </a:solidFill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17" name="Group 40"/>
                  <p:cNvGrpSpPr/>
                  <p:nvPr/>
                </p:nvGrpSpPr>
                <p:grpSpPr>
                  <a:xfrm rot="16200000">
                    <a:off x="3212356" y="2792133"/>
                    <a:ext cx="14288" cy="1102754"/>
                    <a:chOff x="2742735" y="2108200"/>
                    <a:chExt cx="14288" cy="1102754"/>
                  </a:xfrm>
                </p:grpSpPr>
                <p:cxnSp>
                  <p:nvCxnSpPr>
                    <p:cNvPr id="42" name="Straight Arrow Connector 41"/>
                    <p:cNvCxnSpPr/>
                    <p:nvPr/>
                  </p:nvCxnSpPr>
                  <p:spPr>
                    <a:xfrm rot="5400000" flipH="1" flipV="1">
                      <a:off x="2406150" y="2871987"/>
                      <a:ext cx="675552" cy="2382"/>
                    </a:xfrm>
                    <a:prstGeom prst="straightConnector1">
                      <a:avLst/>
                    </a:prstGeom>
                    <a:ln>
                      <a:solidFill>
                        <a:srgbClr val="FF0000"/>
                      </a:solidFill>
                      <a:tailEnd type="arrow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" name="Straight Connector 42"/>
                    <p:cNvCxnSpPr/>
                    <p:nvPr/>
                  </p:nvCxnSpPr>
                  <p:spPr>
                    <a:xfrm rot="5400000" flipH="1" flipV="1">
                      <a:off x="2536278" y="2314657"/>
                      <a:ext cx="427202" cy="14288"/>
                    </a:xfrm>
                    <a:prstGeom prst="line">
                      <a:avLst/>
                    </a:prstGeom>
                    <a:ln>
                      <a:solidFill>
                        <a:srgbClr val="FF0000"/>
                      </a:solidFill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5" name="Straight Arrow Connector 44"/>
                  <p:cNvCxnSpPr/>
                  <p:nvPr/>
                </p:nvCxnSpPr>
                <p:spPr>
                  <a:xfrm flipV="1">
                    <a:off x="3770877" y="1336979"/>
                    <a:ext cx="1906023" cy="925210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" name="Straight Arrow Connector 45"/>
                  <p:cNvCxnSpPr/>
                  <p:nvPr/>
                </p:nvCxnSpPr>
                <p:spPr>
                  <a:xfrm>
                    <a:off x="3770878" y="3343324"/>
                    <a:ext cx="1906022" cy="847677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tailEnd type="arrow"/>
                  </a:ln>
                  <a:effectLst>
                    <a:outerShdw blurRad="40000" dist="20000" dir="5400000" rotWithShape="0">
                      <a:srgbClr val="000000">
                        <a:alpha val="38000"/>
                      </a:srgbClr>
                    </a:outerShdw>
                  </a:effectLst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" name="Straight Arrow Connector 50"/>
                  <p:cNvCxnSpPr/>
                  <p:nvPr/>
                </p:nvCxnSpPr>
                <p:spPr>
                  <a:xfrm rot="5400000" flipH="1" flipV="1">
                    <a:off x="3766779" y="1341079"/>
                    <a:ext cx="910921" cy="902722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prstDash val="sysDot"/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" name="Straight Arrow Connector 55"/>
                  <p:cNvCxnSpPr/>
                  <p:nvPr/>
                </p:nvCxnSpPr>
                <p:spPr>
                  <a:xfrm flipV="1">
                    <a:off x="3770880" y="3249054"/>
                    <a:ext cx="1207523" cy="120275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prstDash val="sysDot"/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" name="Straight Arrow Connector 56"/>
                  <p:cNvCxnSpPr/>
                  <p:nvPr/>
                </p:nvCxnSpPr>
                <p:spPr>
                  <a:xfrm>
                    <a:off x="3783580" y="3407430"/>
                    <a:ext cx="890021" cy="694669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prstDash val="sysDot"/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" name="Straight Arrow Connector 59"/>
                  <p:cNvCxnSpPr/>
                  <p:nvPr/>
                </p:nvCxnSpPr>
                <p:spPr>
                  <a:xfrm flipV="1">
                    <a:off x="3770877" y="2153025"/>
                    <a:ext cx="1207523" cy="120275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prstDash val="sysDot"/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67" name="TextBox 66"/>
              <p:cNvSpPr txBox="1"/>
              <p:nvPr/>
            </p:nvSpPr>
            <p:spPr>
              <a:xfrm>
                <a:off x="427097" y="1335705"/>
                <a:ext cx="313783" cy="780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err="1" smtClean="0"/>
                  <a:t>e</a:t>
                </a:r>
                <a:endParaRPr lang="en-US" sz="2000" b="1" dirty="0"/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>
                <a:off x="368300" y="4045825"/>
                <a:ext cx="681553" cy="4414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/>
                  <a:t>N</a:t>
                </a:r>
                <a:r>
                  <a:rPr lang="en-US" sz="2000" b="1" baseline="30000" dirty="0" smtClean="0">
                    <a:latin typeface="Wingdings"/>
                    <a:ea typeface="Wingdings"/>
                    <a:cs typeface="Wingdings"/>
                  </a:rPr>
                  <a:t></a:t>
                </a:r>
                <a:endParaRPr lang="en-US" sz="2000" b="1" baseline="30000" dirty="0"/>
              </a:p>
            </p:txBody>
          </p:sp>
          <p:sp>
            <p:nvSpPr>
              <p:cNvPr id="69" name="TextBox 68"/>
              <p:cNvSpPr txBox="1"/>
              <p:nvPr/>
            </p:nvSpPr>
            <p:spPr>
              <a:xfrm>
                <a:off x="1619859" y="1001039"/>
                <a:ext cx="637808" cy="4414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err="1" smtClean="0"/>
                  <a:t>e</a:t>
                </a:r>
                <a:r>
                  <a:rPr lang="en-US" sz="2000" b="1" dirty="0" smtClean="0"/>
                  <a:t>’</a:t>
                </a:r>
                <a:endParaRPr lang="en-US" sz="2000" b="1" dirty="0"/>
              </a:p>
            </p:txBody>
          </p:sp>
        </p:grpSp>
        <p:sp>
          <p:nvSpPr>
            <p:cNvPr id="79" name="TextBox 78"/>
            <p:cNvSpPr txBox="1"/>
            <p:nvPr/>
          </p:nvSpPr>
          <p:spPr>
            <a:xfrm>
              <a:off x="1902066" y="3371925"/>
              <a:ext cx="355837" cy="916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err="1" smtClean="0">
                  <a:solidFill>
                    <a:srgbClr val="FF0000"/>
                  </a:solidFill>
                  <a:latin typeface="Calibri (Body)"/>
                  <a:cs typeface="Calibri (Body)"/>
                </a:rPr>
                <a:t>c</a:t>
              </a:r>
              <a:endParaRPr lang="en-US" sz="2400" b="1" dirty="0">
                <a:solidFill>
                  <a:srgbClr val="FF0000"/>
                </a:solidFill>
                <a:latin typeface="Calibri (Body)"/>
                <a:cs typeface="Calibri (Body)"/>
              </a:endParaRPr>
            </a:p>
          </p:txBody>
        </p:sp>
      </p:grpSp>
      <p:pic>
        <p:nvPicPr>
          <p:cNvPr id="44" name="Picture 43" descr="x-q2-tmd.eps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4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4391515" y="3058190"/>
            <a:ext cx="4752485" cy="3391479"/>
          </a:xfrm>
          <a:prstGeom prst="rect">
            <a:avLst/>
          </a:prstGeom>
        </p:spPr>
      </p:pic>
      <p:sp>
        <p:nvSpPr>
          <p:cNvPr id="47" name="TextBox 46"/>
          <p:cNvSpPr txBox="1"/>
          <p:nvPr/>
        </p:nvSpPr>
        <p:spPr>
          <a:xfrm>
            <a:off x="330201" y="4994414"/>
            <a:ext cx="33522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>
              <a:buFont typeface="Wingdings" charset="2"/>
              <a:buChar char="Ø"/>
            </a:pPr>
            <a:r>
              <a:rPr lang="en-US" sz="2000" b="1" dirty="0" smtClean="0"/>
              <a:t>Suppresses </a:t>
            </a:r>
            <a:r>
              <a:rPr lang="en-US" sz="2000" b="1" dirty="0" err="1" smtClean="0"/>
              <a:t>q-g</a:t>
            </a:r>
            <a:r>
              <a:rPr lang="en-US" sz="2000" b="1" dirty="0" smtClean="0"/>
              <a:t> contribution</a:t>
            </a:r>
          </a:p>
          <a:p>
            <a:pPr marL="228600" indent="-228600">
              <a:buFont typeface="Wingdings" charset="2"/>
              <a:buChar char="Ø"/>
            </a:pPr>
            <a:r>
              <a:rPr lang="en-US" sz="2000" b="1" dirty="0" smtClean="0"/>
              <a:t>Requires high luminosity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"/>
          <p:cNvGrpSpPr/>
          <p:nvPr/>
        </p:nvGrpSpPr>
        <p:grpSpPr>
          <a:xfrm>
            <a:off x="-14459" y="787400"/>
            <a:ext cx="6540512" cy="5283200"/>
            <a:chOff x="-14459" y="787400"/>
            <a:chExt cx="6540512" cy="5283200"/>
          </a:xfrm>
        </p:grpSpPr>
        <p:grpSp>
          <p:nvGrpSpPr>
            <p:cNvPr id="9" name="Group 20"/>
            <p:cNvGrpSpPr/>
            <p:nvPr/>
          </p:nvGrpSpPr>
          <p:grpSpPr>
            <a:xfrm>
              <a:off x="-14459" y="787400"/>
              <a:ext cx="6540512" cy="5283200"/>
              <a:chOff x="-14459" y="787400"/>
              <a:chExt cx="6540512" cy="5283200"/>
            </a:xfrm>
          </p:grpSpPr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953" y="787400"/>
                <a:ext cx="6515100" cy="5283200"/>
              </a:xfrm>
              <a:prstGeom prst="rect">
                <a:avLst/>
              </a:prstGeom>
            </p:spPr>
          </p:pic>
          <p:sp>
            <p:nvSpPr>
              <p:cNvPr id="20" name="TextBox 19"/>
              <p:cNvSpPr txBox="1"/>
              <p:nvPr/>
            </p:nvSpPr>
            <p:spPr>
              <a:xfrm rot="16200000">
                <a:off x="-352833" y="1240072"/>
                <a:ext cx="104608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err="1" smtClean="0"/>
                  <a:t>A(k’,</a:t>
                </a:r>
                <a:r>
                  <a:rPr lang="en-US" b="1" dirty="0" err="1" smtClean="0">
                    <a:latin typeface="Lucida Grande"/>
                    <a:ea typeface="Lucida Grande"/>
                    <a:cs typeface="Lucida Grande"/>
                  </a:rPr>
                  <a:t>ϕ</a:t>
                </a:r>
                <a:r>
                  <a:rPr lang="en-US" b="1" baseline="-25000" dirty="0" err="1" smtClean="0"/>
                  <a:t>Sk</a:t>
                </a:r>
                <a:r>
                  <a:rPr lang="en-US" b="1" baseline="-25000" dirty="0" smtClean="0"/>
                  <a:t>’</a:t>
                </a:r>
                <a:r>
                  <a:rPr lang="en-US" b="1" dirty="0" smtClean="0"/>
                  <a:t>)</a:t>
                </a:r>
                <a:endParaRPr lang="en-US" b="1" dirty="0"/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3124201" y="3380102"/>
              <a:ext cx="23683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FF"/>
                  </a:solidFill>
                </a:rPr>
                <a:t>Based on a gluon </a:t>
              </a:r>
              <a:r>
                <a:rPr lang="en-US" b="1" dirty="0" err="1" smtClean="0">
                  <a:solidFill>
                    <a:srgbClr val="0000FF"/>
                  </a:solidFill>
                </a:rPr>
                <a:t>Sievers</a:t>
              </a:r>
              <a:r>
                <a:rPr lang="en-US" b="1" dirty="0" smtClean="0">
                  <a:solidFill>
                    <a:srgbClr val="0000FF"/>
                  </a:solidFill>
                </a:rPr>
                <a:t> model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819558" y="787400"/>
              <a:ext cx="170152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b="1" dirty="0" smtClean="0">
                  <a:solidFill>
                    <a:srgbClr val="FF0000"/>
                  </a:solidFill>
                </a:rPr>
                <a:t>T. Burton, F. Yuan, ...</a:t>
              </a:r>
              <a:endParaRPr lang="en-US" sz="1400" dirty="0">
                <a:solidFill>
                  <a:srgbClr val="FF0000"/>
                </a:solidFill>
              </a:endParaRPr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6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TMDs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–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Sivers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function 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90782" y="795285"/>
            <a:ext cx="29532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eRHIC</a:t>
            </a:r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 impact on </a:t>
            </a:r>
            <a:r>
              <a:rPr lang="en-US" b="1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sivers</a:t>
            </a:r>
            <a:endParaRPr lang="en-US" b="1" dirty="0" smtClean="0">
              <a:solidFill>
                <a:srgbClr val="0000FF"/>
              </a:solidFill>
              <a:latin typeface="Comic Sans MS"/>
              <a:cs typeface="Comic Sans M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90783" y="1811793"/>
            <a:ext cx="2953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0000"/>
                </a:solidFill>
              </a:rPr>
              <a:t>Azimuthal</a:t>
            </a:r>
            <a:r>
              <a:rPr lang="en-US" b="1" dirty="0" smtClean="0">
                <a:solidFill>
                  <a:srgbClr val="FF0000"/>
                </a:solidFill>
              </a:rPr>
              <a:t> asymmetry which correlates transverse momentum </a:t>
            </a:r>
            <a:r>
              <a:rPr lang="en-US" b="1" dirty="0" err="1" smtClean="0">
                <a:solidFill>
                  <a:srgbClr val="FF0000"/>
                </a:solidFill>
              </a:rPr>
              <a:t>k</a:t>
            </a:r>
            <a:r>
              <a:rPr lang="en-US" b="1" baseline="-25000" dirty="0" err="1" smtClean="0">
                <a:solidFill>
                  <a:srgbClr val="FF0000"/>
                </a:solidFill>
              </a:rPr>
              <a:t>T</a:t>
            </a:r>
            <a:r>
              <a:rPr lang="en-US" b="1" dirty="0" smtClean="0">
                <a:solidFill>
                  <a:srgbClr val="FF0000"/>
                </a:solidFill>
              </a:rPr>
              <a:t> of DD-bar pair with transverse proton spin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3356" y="5804246"/>
            <a:ext cx="6818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FF0000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baseline="-25000" dirty="0" err="1" smtClean="0">
                <a:solidFill>
                  <a:srgbClr val="FF0000"/>
                </a:solidFill>
              </a:rPr>
              <a:t>Sk</a:t>
            </a:r>
            <a:r>
              <a:rPr lang="en-US" dirty="0" smtClean="0">
                <a:solidFill>
                  <a:srgbClr val="FF0000"/>
                </a:solidFill>
              </a:rPr>
              <a:t> -&gt;</a:t>
            </a:r>
            <a:r>
              <a:rPr lang="en-US" dirty="0" smtClean="0"/>
              <a:t> </a:t>
            </a:r>
            <a:r>
              <a:rPr lang="en-US" dirty="0" err="1" smtClean="0"/>
              <a:t>azimuthal</a:t>
            </a:r>
            <a:r>
              <a:rPr lang="en-US" dirty="0" smtClean="0"/>
              <a:t> angle between the proton spin and </a:t>
            </a:r>
            <a:r>
              <a:rPr lang="en-US" dirty="0" err="1" smtClean="0"/>
              <a:t>k</a:t>
            </a:r>
            <a:r>
              <a:rPr lang="en-US" baseline="-25000" dirty="0" err="1" smtClean="0"/>
              <a:t>T</a:t>
            </a:r>
            <a:r>
              <a:rPr lang="en-US" dirty="0" smtClean="0"/>
              <a:t> of the  D-meson</a:t>
            </a:r>
            <a:endParaRPr lang="en-US" dirty="0"/>
          </a:p>
        </p:txBody>
      </p:sp>
      <p:grpSp>
        <p:nvGrpSpPr>
          <p:cNvPr id="14" name="Group 23"/>
          <p:cNvGrpSpPr/>
          <p:nvPr/>
        </p:nvGrpSpPr>
        <p:grpSpPr>
          <a:xfrm>
            <a:off x="5908390" y="4582808"/>
            <a:ext cx="3339341" cy="646331"/>
            <a:chOff x="5908390" y="4582808"/>
            <a:chExt cx="3339341" cy="646331"/>
          </a:xfrm>
        </p:grpSpPr>
        <p:cxnSp>
          <p:nvCxnSpPr>
            <p:cNvPr id="15" name="Straight Arrow Connector 14"/>
            <p:cNvCxnSpPr/>
            <p:nvPr/>
          </p:nvCxnSpPr>
          <p:spPr>
            <a:xfrm>
              <a:off x="5908390" y="4801297"/>
              <a:ext cx="731664" cy="1588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6370020" y="4582808"/>
              <a:ext cx="287771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FF"/>
                  </a:solidFill>
                </a:rPr>
                <a:t>Errors assuming 100 fb</a:t>
              </a:r>
              <a:r>
                <a:rPr lang="en-US" b="1" baseline="30000" dirty="0" smtClean="0">
                  <a:solidFill>
                    <a:srgbClr val="0000FF"/>
                  </a:solidFill>
                </a:rPr>
                <a:t>-1</a:t>
              </a:r>
            </a:p>
            <a:p>
              <a:pPr algn="ctr"/>
              <a:r>
                <a:rPr lang="en-US" b="1" dirty="0" smtClean="0"/>
                <a:t>~8 months @ 50% efficiency</a:t>
              </a:r>
              <a:endParaRPr lang="en-US" b="1" baseline="300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8"/>
          <p:cNvGrpSpPr/>
          <p:nvPr/>
        </p:nvGrpSpPr>
        <p:grpSpPr>
          <a:xfrm>
            <a:off x="10122" y="4538222"/>
            <a:ext cx="5161738" cy="1623260"/>
            <a:chOff x="10122" y="4538222"/>
            <a:chExt cx="5161738" cy="1623260"/>
          </a:xfrm>
        </p:grpSpPr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122" y="4592362"/>
              <a:ext cx="5161738" cy="1569120"/>
            </a:xfrm>
            <a:prstGeom prst="rect">
              <a:avLst/>
            </a:prstGeom>
          </p:spPr>
        </p:pic>
        <p:sp>
          <p:nvSpPr>
            <p:cNvPr id="47" name="TextBox 46"/>
            <p:cNvSpPr txBox="1"/>
            <p:nvPr/>
          </p:nvSpPr>
          <p:spPr>
            <a:xfrm>
              <a:off x="607872" y="4538222"/>
              <a:ext cx="10649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</a:rPr>
                <a:t>UP quark 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2932954" y="5459968"/>
              <a:ext cx="14514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</a:rPr>
                <a:t>DOWN quark 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1" name="Group 41"/>
          <p:cNvGrpSpPr/>
          <p:nvPr/>
        </p:nvGrpSpPr>
        <p:grpSpPr>
          <a:xfrm>
            <a:off x="-9151" y="869896"/>
            <a:ext cx="4336830" cy="3681609"/>
            <a:chOff x="-9151" y="869896"/>
            <a:chExt cx="4336830" cy="3681609"/>
          </a:xfrm>
        </p:grpSpPr>
        <p:grpSp>
          <p:nvGrpSpPr>
            <p:cNvPr id="23" name="Group 30"/>
            <p:cNvGrpSpPr/>
            <p:nvPr/>
          </p:nvGrpSpPr>
          <p:grpSpPr>
            <a:xfrm>
              <a:off x="-9151" y="869896"/>
              <a:ext cx="4336830" cy="3681609"/>
              <a:chOff x="-9151" y="869896"/>
              <a:chExt cx="4336830" cy="3681609"/>
            </a:xfrm>
          </p:grpSpPr>
          <p:grpSp>
            <p:nvGrpSpPr>
              <p:cNvPr id="27" name="Group 22"/>
              <p:cNvGrpSpPr/>
              <p:nvPr/>
            </p:nvGrpSpPr>
            <p:grpSpPr>
              <a:xfrm>
                <a:off x="-9151" y="869896"/>
                <a:ext cx="4336830" cy="3456432"/>
                <a:chOff x="-9151" y="869896"/>
                <a:chExt cx="4336830" cy="3456432"/>
              </a:xfrm>
            </p:grpSpPr>
            <p:grpSp>
              <p:nvGrpSpPr>
                <p:cNvPr id="29" name="Group 10"/>
                <p:cNvGrpSpPr/>
                <p:nvPr/>
              </p:nvGrpSpPr>
              <p:grpSpPr>
                <a:xfrm>
                  <a:off x="-9151" y="869896"/>
                  <a:ext cx="4150645" cy="3456432"/>
                  <a:chOff x="24272" y="1404616"/>
                  <a:chExt cx="4150645" cy="3456432"/>
                </a:xfrm>
              </p:grpSpPr>
              <p:pic>
                <p:nvPicPr>
                  <p:cNvPr id="9" name="Picture 8"/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47830" y="1404616"/>
                    <a:ext cx="4127087" cy="3456432"/>
                  </a:xfrm>
                  <a:prstGeom prst="rect">
                    <a:avLst/>
                  </a:prstGeom>
                </p:spPr>
              </p:pic>
              <p:sp>
                <p:nvSpPr>
                  <p:cNvPr id="10" name="TextBox 9"/>
                  <p:cNvSpPr txBox="1"/>
                  <p:nvPr/>
                </p:nvSpPr>
                <p:spPr>
                  <a:xfrm rot="16200000">
                    <a:off x="-555373" y="3268135"/>
                    <a:ext cx="1467068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400" b="1" dirty="0" smtClean="0">
                        <a:solidFill>
                          <a:srgbClr val="FF0000"/>
                        </a:solidFill>
                      </a:rPr>
                      <a:t>INT report on EIC</a:t>
                    </a:r>
                    <a:endParaRPr lang="en-US" sz="1400" b="1" dirty="0">
                      <a:solidFill>
                        <a:srgbClr val="FF0000"/>
                      </a:solidFill>
                    </a:endParaRPr>
                  </a:p>
                </p:txBody>
              </p:sp>
            </p:grpSp>
            <p:sp>
              <p:nvSpPr>
                <p:cNvPr id="22" name="TextBox 21"/>
                <p:cNvSpPr txBox="1"/>
                <p:nvPr/>
              </p:nvSpPr>
              <p:spPr>
                <a:xfrm>
                  <a:off x="3696539" y="2305608"/>
                  <a:ext cx="631140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400" b="1" dirty="0" smtClean="0"/>
                    <a:t>5x100</a:t>
                  </a:r>
                  <a:endParaRPr lang="en-US" sz="1400" b="1" dirty="0"/>
                </a:p>
              </p:txBody>
            </p:sp>
          </p:grpSp>
          <p:sp>
            <p:nvSpPr>
              <p:cNvPr id="30" name="TextBox 29"/>
              <p:cNvSpPr txBox="1"/>
              <p:nvPr/>
            </p:nvSpPr>
            <p:spPr>
              <a:xfrm>
                <a:off x="3976526" y="4182173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err="1" smtClean="0"/>
                  <a:t>x</a:t>
                </a:r>
                <a:endParaRPr lang="en-US" b="1" dirty="0"/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>
              <a:off x="2229732" y="2301601"/>
              <a:ext cx="72213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0000FF"/>
                  </a:solidFill>
                </a:rPr>
                <a:t>20x250</a:t>
              </a:r>
              <a:endParaRPr lang="en-US" sz="1400" b="1" dirty="0">
                <a:solidFill>
                  <a:srgbClr val="0000FF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3605124" y="2892519"/>
              <a:ext cx="62068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FF0000"/>
                  </a:solidFill>
                </a:rPr>
                <a:t>√</a:t>
              </a:r>
              <a:r>
                <a:rPr lang="en-US" sz="1400" b="1" dirty="0" err="1" smtClean="0">
                  <a:solidFill>
                    <a:srgbClr val="FF0000"/>
                  </a:solidFill>
                </a:rPr>
                <a:t>s</a:t>
              </a:r>
              <a:r>
                <a:rPr lang="en-US" sz="1400" b="1" dirty="0" smtClean="0">
                  <a:solidFill>
                    <a:srgbClr val="FF0000"/>
                  </a:solidFill>
                </a:rPr>
                <a:t>=15</a:t>
              </a:r>
              <a:endParaRPr lang="en-US" sz="14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6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TMDs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84567" y="725112"/>
            <a:ext cx="3258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Impact of an </a:t>
            </a:r>
            <a:r>
              <a:rPr lang="en-US" b="1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eRHIC</a:t>
            </a:r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:</a:t>
            </a:r>
            <a:endParaRPr lang="en-US" sz="1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338574" y="1346216"/>
            <a:ext cx="12096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0000"/>
                </a:solidFill>
              </a:rPr>
              <a:t>eRHIC</a:t>
            </a:r>
            <a:r>
              <a:rPr lang="en-US" b="1" dirty="0" smtClean="0">
                <a:solidFill>
                  <a:srgbClr val="FF0000"/>
                </a:solidFill>
              </a:rPr>
              <a:t> high </a:t>
            </a:r>
            <a:r>
              <a:rPr lang="en-US" b="1" dirty="0" err="1" smtClean="0">
                <a:solidFill>
                  <a:srgbClr val="FF0000"/>
                </a:solidFill>
              </a:rPr>
              <a:t>lumi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3" name="Notched Right Arrow 12"/>
          <p:cNvSpPr/>
          <p:nvPr/>
        </p:nvSpPr>
        <p:spPr>
          <a:xfrm>
            <a:off x="5548234" y="1632094"/>
            <a:ext cx="676019" cy="128016"/>
          </a:xfrm>
          <a:prstGeom prst="notchedRightArrow">
            <a:avLst/>
          </a:prstGeom>
          <a:ln w="952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840177" y="1219726"/>
            <a:ext cx="36965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Multidimensional binning in </a:t>
            </a:r>
          </a:p>
          <a:p>
            <a:pPr algn="ctr"/>
            <a:r>
              <a:rPr lang="en-US" b="1" dirty="0" smtClean="0"/>
              <a:t>Q2,x,P</a:t>
            </a:r>
            <a:r>
              <a:rPr lang="en-US" b="1" baseline="30000" dirty="0" smtClean="0"/>
              <a:t>h</a:t>
            </a:r>
            <a:r>
              <a:rPr lang="en-US" b="1" baseline="-25000" dirty="0" smtClean="0"/>
              <a:t>T</a:t>
            </a:r>
            <a:r>
              <a:rPr lang="en-US" b="1" dirty="0" smtClean="0"/>
              <a:t>,z,</a:t>
            </a:r>
            <a:r>
              <a:rPr lang="en-US" b="1" dirty="0" smtClean="0">
                <a:latin typeface="Lucida Grande"/>
                <a:ea typeface="Lucida Grande"/>
                <a:cs typeface="Lucida Grande"/>
              </a:rPr>
              <a:t>ϕ</a:t>
            </a:r>
            <a:r>
              <a:rPr lang="en-US" b="1" dirty="0" smtClean="0"/>
              <a:t> </a:t>
            </a:r>
          </a:p>
          <a:p>
            <a:pPr algn="ctr"/>
            <a:r>
              <a:rPr lang="en-US" b="1" dirty="0" smtClean="0"/>
              <a:t>is made possible!</a:t>
            </a:r>
            <a:endParaRPr lang="en-US" b="1" dirty="0"/>
          </a:p>
        </p:txBody>
      </p:sp>
      <p:grpSp>
        <p:nvGrpSpPr>
          <p:cNvPr id="31" name="Group 44"/>
          <p:cNvGrpSpPr/>
          <p:nvPr/>
        </p:nvGrpSpPr>
        <p:grpSpPr>
          <a:xfrm>
            <a:off x="6221971" y="2319797"/>
            <a:ext cx="2988273" cy="3769643"/>
            <a:chOff x="6221971" y="2319797"/>
            <a:chExt cx="2988273" cy="3769643"/>
          </a:xfrm>
        </p:grpSpPr>
        <p:grpSp>
          <p:nvGrpSpPr>
            <p:cNvPr id="32" name="Group 43"/>
            <p:cNvGrpSpPr/>
            <p:nvPr/>
          </p:nvGrpSpPr>
          <p:grpSpPr>
            <a:xfrm>
              <a:off x="6221971" y="2319797"/>
              <a:ext cx="2988273" cy="3769643"/>
              <a:chOff x="6221971" y="2319797"/>
              <a:chExt cx="2988273" cy="3769643"/>
            </a:xfrm>
          </p:grpSpPr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33111" y="2319797"/>
                <a:ext cx="2855183" cy="1875464"/>
              </a:xfrm>
              <a:prstGeom prst="rect">
                <a:avLst/>
              </a:prstGeom>
            </p:spPr>
          </p:pic>
          <p:pic>
            <p:nvPicPr>
              <p:cNvPr id="16" name="Picture 1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21971" y="4128738"/>
                <a:ext cx="2855183" cy="1960702"/>
              </a:xfrm>
              <a:prstGeom prst="rect">
                <a:avLst/>
              </a:prstGeom>
            </p:spPr>
          </p:pic>
          <p:sp>
            <p:nvSpPr>
              <p:cNvPr id="24" name="TextBox 23"/>
              <p:cNvSpPr txBox="1"/>
              <p:nvPr/>
            </p:nvSpPr>
            <p:spPr>
              <a:xfrm rot="5400000">
                <a:off x="8522884" y="3950498"/>
                <a:ext cx="106694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rgbClr val="FF6600"/>
                    </a:solidFill>
                  </a:rPr>
                  <a:t>A. </a:t>
                </a:r>
                <a:r>
                  <a:rPr lang="en-US" sz="1400" b="1" dirty="0" err="1" smtClean="0">
                    <a:solidFill>
                      <a:srgbClr val="FF6600"/>
                    </a:solidFill>
                  </a:rPr>
                  <a:t>Prokudin</a:t>
                </a:r>
                <a:endParaRPr lang="en-US" sz="1400" b="1" dirty="0">
                  <a:solidFill>
                    <a:srgbClr val="FF6600"/>
                  </a:solidFill>
                </a:endParaRPr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7753056" y="2455490"/>
              <a:ext cx="9337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u-quark</a:t>
              </a:r>
              <a:endParaRPr lang="en-US" b="1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327909" y="4326328"/>
              <a:ext cx="13588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anti </a:t>
              </a:r>
              <a:r>
                <a:rPr lang="en-US" b="1" dirty="0" err="1" smtClean="0"/>
                <a:t>u</a:t>
              </a:r>
              <a:r>
                <a:rPr lang="en-US" b="1" dirty="0" smtClean="0"/>
                <a:t>-quark</a:t>
              </a:r>
              <a:endParaRPr lang="en-US" b="1" dirty="0"/>
            </a:p>
          </p:txBody>
        </p:sp>
      </p:grpSp>
      <p:grpSp>
        <p:nvGrpSpPr>
          <p:cNvPr id="35" name="Group 42"/>
          <p:cNvGrpSpPr/>
          <p:nvPr/>
        </p:nvGrpSpPr>
        <p:grpSpPr>
          <a:xfrm>
            <a:off x="3985520" y="3041192"/>
            <a:ext cx="2247591" cy="835493"/>
            <a:chOff x="3985520" y="3041192"/>
            <a:chExt cx="2247591" cy="835493"/>
          </a:xfrm>
        </p:grpSpPr>
        <p:sp>
          <p:nvSpPr>
            <p:cNvPr id="19" name="Notched Right Arrow 18"/>
            <p:cNvSpPr/>
            <p:nvPr/>
          </p:nvSpPr>
          <p:spPr>
            <a:xfrm rot="992504">
              <a:off x="3985520" y="3486788"/>
              <a:ext cx="2247591" cy="389897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>
                  <a:solidFill>
                    <a:srgbClr val="FF6600"/>
                  </a:solidFill>
                </a:rPr>
                <a:t>Stage-1 data</a:t>
              </a:r>
              <a:endParaRPr lang="en-US" sz="1400" b="1" dirty="0">
                <a:solidFill>
                  <a:srgbClr val="FF6600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rot="1059171">
              <a:off x="4338574" y="3041192"/>
              <a:ext cx="15809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</a:rPr>
                <a:t>Global TMD fit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381717" y="624852"/>
            <a:ext cx="1994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0000FF"/>
                </a:solidFill>
              </a:rPr>
              <a:t>eRHIC</a:t>
            </a:r>
            <a:r>
              <a:rPr lang="en-US" b="1" dirty="0" smtClean="0">
                <a:solidFill>
                  <a:srgbClr val="0000FF"/>
                </a:solidFill>
              </a:rPr>
              <a:t> pseudo data</a:t>
            </a:r>
            <a:endParaRPr lang="en-US" b="1" dirty="0">
              <a:solidFill>
                <a:srgbClr val="0000FF"/>
              </a:solidFill>
            </a:endParaRPr>
          </a:p>
        </p:txBody>
      </p:sp>
      <p:grpSp>
        <p:nvGrpSpPr>
          <p:cNvPr id="39" name="Group 45"/>
          <p:cNvGrpSpPr/>
          <p:nvPr/>
        </p:nvGrpSpPr>
        <p:grpSpPr>
          <a:xfrm>
            <a:off x="4640448" y="4386968"/>
            <a:ext cx="2144438" cy="1133921"/>
            <a:chOff x="4640448" y="4386968"/>
            <a:chExt cx="2144438" cy="1133921"/>
          </a:xfrm>
        </p:grpSpPr>
        <p:sp>
          <p:nvSpPr>
            <p:cNvPr id="25" name="Notched Right Arrow 24"/>
            <p:cNvSpPr/>
            <p:nvPr/>
          </p:nvSpPr>
          <p:spPr>
            <a:xfrm rot="9138669">
              <a:off x="5083877" y="4386968"/>
              <a:ext cx="1182551" cy="288464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b="1" dirty="0">
                <a:solidFill>
                  <a:srgbClr val="FF6600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 rot="19899135">
              <a:off x="4640448" y="4689892"/>
              <a:ext cx="21444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</a:rPr>
                <a:t>Proton imaging in transverse-momentum space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41" name="Group 34"/>
          <p:cNvGrpSpPr/>
          <p:nvPr/>
        </p:nvGrpSpPr>
        <p:grpSpPr>
          <a:xfrm>
            <a:off x="3631976" y="1031934"/>
            <a:ext cx="1110533" cy="307777"/>
            <a:chOff x="3631976" y="1031934"/>
            <a:chExt cx="1110533" cy="307777"/>
          </a:xfrm>
        </p:grpSpPr>
        <p:cxnSp>
          <p:nvCxnSpPr>
            <p:cNvPr id="33" name="Straight Arrow Connector 32"/>
            <p:cNvCxnSpPr/>
            <p:nvPr/>
          </p:nvCxnSpPr>
          <p:spPr>
            <a:xfrm>
              <a:off x="3631976" y="1219726"/>
              <a:ext cx="344550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3897030" y="1031934"/>
              <a:ext cx="84547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0000FF"/>
                  </a:solidFill>
                </a:rPr>
                <a:t>up to 0.8</a:t>
              </a:r>
              <a:endParaRPr lang="en-US" sz="14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42" name="Group 38"/>
          <p:cNvGrpSpPr/>
          <p:nvPr/>
        </p:nvGrpSpPr>
        <p:grpSpPr>
          <a:xfrm>
            <a:off x="324384" y="3408809"/>
            <a:ext cx="1210588" cy="1129413"/>
            <a:chOff x="324384" y="3408809"/>
            <a:chExt cx="1210588" cy="1129413"/>
          </a:xfrm>
        </p:grpSpPr>
        <p:sp>
          <p:nvSpPr>
            <p:cNvPr id="36" name="TextBox 35"/>
            <p:cNvSpPr txBox="1"/>
            <p:nvPr/>
          </p:nvSpPr>
          <p:spPr>
            <a:xfrm>
              <a:off x="324384" y="4230445"/>
              <a:ext cx="121058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0000FF"/>
                  </a:solidFill>
                </a:rPr>
                <a:t>up to 2.0 </a:t>
              </a:r>
              <a:r>
                <a:rPr lang="en-US" sz="1400" b="1" dirty="0" err="1" smtClean="0">
                  <a:solidFill>
                    <a:srgbClr val="0000FF"/>
                  </a:solidFill>
                </a:rPr>
                <a:t>GeV</a:t>
              </a:r>
              <a:endParaRPr lang="en-US" sz="1400" b="1" dirty="0">
                <a:solidFill>
                  <a:srgbClr val="0000FF"/>
                </a:solidFill>
              </a:endParaRPr>
            </a:p>
          </p:txBody>
        </p:sp>
        <p:cxnSp>
          <p:nvCxnSpPr>
            <p:cNvPr id="38" name="Straight Arrow Connector 37"/>
            <p:cNvCxnSpPr>
              <a:endCxn id="36" idx="0"/>
            </p:cNvCxnSpPr>
            <p:nvPr/>
          </p:nvCxnSpPr>
          <p:spPr>
            <a:xfrm rot="5400000">
              <a:off x="588791" y="3749696"/>
              <a:ext cx="821636" cy="139862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9"/>
          <p:cNvGrpSpPr/>
          <p:nvPr/>
        </p:nvGrpSpPr>
        <p:grpSpPr>
          <a:xfrm>
            <a:off x="137010" y="800632"/>
            <a:ext cx="8869980" cy="3075983"/>
            <a:chOff x="137010" y="800632"/>
            <a:chExt cx="8869980" cy="3075983"/>
          </a:xfrm>
        </p:grpSpPr>
        <p:grpSp>
          <p:nvGrpSpPr>
            <p:cNvPr id="5" name="Group 10"/>
            <p:cNvGrpSpPr/>
            <p:nvPr/>
          </p:nvGrpSpPr>
          <p:grpSpPr>
            <a:xfrm>
              <a:off x="137010" y="800632"/>
              <a:ext cx="3549211" cy="3075983"/>
              <a:chOff x="457200" y="875336"/>
              <a:chExt cx="3549211" cy="3075983"/>
            </a:xfrm>
          </p:grpSpPr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57200" y="875336"/>
                <a:ext cx="3549211" cy="3075983"/>
              </a:xfrm>
              <a:prstGeom prst="rect">
                <a:avLst/>
              </a:prstGeom>
            </p:spPr>
          </p:pic>
          <p:sp>
            <p:nvSpPr>
              <p:cNvPr id="8" name="TextBox 7"/>
              <p:cNvSpPr txBox="1"/>
              <p:nvPr/>
            </p:nvSpPr>
            <p:spPr>
              <a:xfrm>
                <a:off x="992106" y="1237615"/>
                <a:ext cx="132767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rgbClr val="FF0000"/>
                    </a:solidFill>
                  </a:rPr>
                  <a:t>20x250 </a:t>
                </a:r>
                <a:r>
                  <a:rPr lang="en-US" b="1" dirty="0" err="1" smtClean="0">
                    <a:solidFill>
                      <a:srgbClr val="FF0000"/>
                    </a:solidFill>
                  </a:rPr>
                  <a:t>GeV</a:t>
                </a:r>
                <a:endParaRPr lang="en-US" b="1" dirty="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11" name="Group 11"/>
            <p:cNvGrpSpPr/>
            <p:nvPr/>
          </p:nvGrpSpPr>
          <p:grpSpPr>
            <a:xfrm>
              <a:off x="5501301" y="830152"/>
              <a:ext cx="3505689" cy="3035791"/>
              <a:chOff x="5181111" y="915528"/>
              <a:chExt cx="3505689" cy="3035791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181111" y="915528"/>
                <a:ext cx="3505689" cy="3035791"/>
              </a:xfrm>
              <a:prstGeom prst="rect">
                <a:avLst/>
              </a:prstGeom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5718524" y="1314681"/>
                <a:ext cx="109517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rgbClr val="FF0000"/>
                    </a:solidFill>
                  </a:rPr>
                  <a:t>5x50 </a:t>
                </a:r>
                <a:r>
                  <a:rPr lang="en-US" b="1" dirty="0" err="1" smtClean="0">
                    <a:solidFill>
                      <a:srgbClr val="FF0000"/>
                    </a:solidFill>
                  </a:rPr>
                  <a:t>GeV</a:t>
                </a:r>
                <a:endParaRPr lang="en-US" b="1" dirty="0">
                  <a:solidFill>
                    <a:srgbClr val="FF0000"/>
                  </a:solidFill>
                </a:endParaRPr>
              </a:p>
            </p:txBody>
          </p:sp>
        </p:grp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999587" y="652916"/>
            <a:ext cx="55248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Accepted </a:t>
            </a:r>
            <a:r>
              <a:rPr lang="en-US" sz="1600" b="1" dirty="0" err="1" smtClean="0"/>
              <a:t>in“Roman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Pot”(example</a:t>
            </a:r>
            <a:r>
              <a:rPr lang="en-US" sz="1600" b="1" dirty="0" smtClean="0"/>
              <a:t>) at </a:t>
            </a:r>
            <a:r>
              <a:rPr lang="en-US" sz="1600" b="1" dirty="0" err="1" smtClean="0"/>
              <a:t>s</a:t>
            </a:r>
            <a:r>
              <a:rPr lang="en-US" sz="1600" b="1" dirty="0" smtClean="0"/>
              <a:t>=20m</a:t>
            </a:r>
            <a:endParaRPr lang="en-US" sz="1600" b="1" dirty="0"/>
          </a:p>
        </p:txBody>
      </p:sp>
      <p:sp>
        <p:nvSpPr>
          <p:cNvPr id="14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57438" y="674260"/>
            <a:ext cx="17128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FF"/>
                </a:solidFill>
              </a:rPr>
              <a:t>Plots from J-H Lee</a:t>
            </a:r>
            <a:endParaRPr lang="en-US" sz="1600" b="1" dirty="0">
              <a:solidFill>
                <a:srgbClr val="0000FF"/>
              </a:solidFill>
            </a:endParaRPr>
          </a:p>
        </p:txBody>
      </p:sp>
      <p:grpSp>
        <p:nvGrpSpPr>
          <p:cNvPr id="12" name="Group 22"/>
          <p:cNvGrpSpPr/>
          <p:nvPr/>
        </p:nvGrpSpPr>
        <p:grpSpPr>
          <a:xfrm>
            <a:off x="5633960" y="4190799"/>
            <a:ext cx="3366063" cy="1663241"/>
            <a:chOff x="5829279" y="2228441"/>
            <a:chExt cx="3366063" cy="1663241"/>
          </a:xfrm>
        </p:grpSpPr>
        <p:sp>
          <p:nvSpPr>
            <p:cNvPr id="24" name="Text Box 7"/>
            <p:cNvSpPr txBox="1">
              <a:spLocks noChangeArrowheads="1"/>
            </p:cNvSpPr>
            <p:nvPr/>
          </p:nvSpPr>
          <p:spPr bwMode="auto">
            <a:xfrm>
              <a:off x="7002465" y="2710903"/>
              <a:ext cx="1718153" cy="422452"/>
            </a:xfrm>
            <a:prstGeom prst="rect">
              <a:avLst/>
            </a:prstGeom>
            <a:noFill/>
            <a:ln w="1908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94545" tIns="49163" rIns="94545" bIns="49163">
              <a:prstTxWarp prst="textNoShape">
                <a:avLst/>
              </a:prstTxWarp>
              <a:spAutoFit/>
            </a:bodyPr>
            <a:lstStyle/>
            <a:p>
              <a:pPr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it-IT" sz="2100" b="1" dirty="0" err="1">
                  <a:solidFill>
                    <a:srgbClr val="333399"/>
                  </a:solidFill>
                  <a:latin typeface="URW Chancery L" charset="0"/>
                </a:rPr>
                <a:t>L</a:t>
              </a:r>
              <a:r>
                <a:rPr lang="it-IT" sz="2100" b="1" dirty="0">
                  <a:solidFill>
                    <a:srgbClr val="333399"/>
                  </a:solidFill>
                </a:rPr>
                <a:t> = 27.77 pb</a:t>
              </a:r>
              <a:r>
                <a:rPr lang="it-IT" sz="2100" b="1" baseline="30000" dirty="0">
                  <a:solidFill>
                    <a:srgbClr val="333399"/>
                  </a:solidFill>
                </a:rPr>
                <a:t>-1</a:t>
              </a:r>
            </a:p>
          </p:txBody>
        </p:sp>
        <p:pic>
          <p:nvPicPr>
            <p:cNvPr id="25" name="Picture 2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871572" y="2680395"/>
              <a:ext cx="850058" cy="67390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26" name="Down Arrow 25"/>
            <p:cNvSpPr/>
            <p:nvPr/>
          </p:nvSpPr>
          <p:spPr bwMode="auto">
            <a:xfrm>
              <a:off x="7736967" y="3208514"/>
              <a:ext cx="348658" cy="238354"/>
            </a:xfrm>
            <a:prstGeom prst="downArrow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6058" tIns="48029" rIns="96058" bIns="48029" numCol="1" rtlCol="0" anchor="t" anchorCtr="0" compatLnSpc="1">
              <a:prstTxWarp prst="textNoShape">
                <a:avLst/>
              </a:prstTxWarp>
            </a:bodyPr>
            <a:lstStyle/>
            <a:p>
              <a:pPr defTabSz="471951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endParaRPr lang="en-US" sz="1900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919575" y="3403078"/>
              <a:ext cx="2275767" cy="373995"/>
            </a:xfrm>
            <a:prstGeom prst="rect">
              <a:avLst/>
            </a:prstGeom>
            <a:noFill/>
          </p:spPr>
          <p:txBody>
            <a:bodyPr wrap="none" lIns="96058" tIns="48029" rIns="96058" bIns="48029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dirty="0" smtClean="0">
                  <a:solidFill>
                    <a:srgbClr val="FF0000"/>
                  </a:solidFill>
                </a:rPr>
                <a:t>55 events </a:t>
              </a:r>
              <a:r>
                <a:rPr lang="en-US" dirty="0" smtClean="0">
                  <a:solidFill>
                    <a:srgbClr val="000090"/>
                  </a:solidFill>
                </a:rPr>
                <a:t>(DVCS + BH)</a:t>
              </a:r>
              <a:endParaRPr lang="en-US" dirty="0">
                <a:solidFill>
                  <a:srgbClr val="000090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829279" y="2228441"/>
              <a:ext cx="1732875" cy="312440"/>
            </a:xfrm>
            <a:prstGeom prst="rect">
              <a:avLst/>
            </a:prstGeom>
            <a:noFill/>
          </p:spPr>
          <p:txBody>
            <a:bodyPr wrap="none" lIns="96058" tIns="48029" rIns="96058" bIns="48029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1400" b="1" dirty="0" smtClean="0">
                  <a:solidFill>
                    <a:schemeClr val="tx1"/>
                  </a:solidFill>
                </a:rPr>
                <a:t>Roman </a:t>
              </a:r>
              <a:r>
                <a:rPr lang="en-US" sz="1400" b="1" dirty="0" smtClean="0"/>
                <a:t>Pots at HERA</a:t>
              </a:r>
              <a:endParaRPr lang="en-US" sz="1400" b="1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5829279" y="2228441"/>
              <a:ext cx="3279789" cy="1663241"/>
            </a:xfrm>
            <a:prstGeom prst="rect">
              <a:avLst/>
            </a:prstGeom>
            <a:noFill/>
            <a:ln w="19050" cmpd="sng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3831568" y="1270633"/>
            <a:ext cx="12060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rgbClr val="000090"/>
                </a:solidFill>
              </a:rPr>
              <a:t>Quadrupoles</a:t>
            </a:r>
            <a:r>
              <a:rPr lang="en-US" sz="1400" b="1" dirty="0" smtClean="0">
                <a:solidFill>
                  <a:srgbClr val="000090"/>
                </a:solidFill>
              </a:rPr>
              <a:t> acceptance</a:t>
            </a:r>
            <a:endParaRPr lang="en-US" sz="1400" b="1" dirty="0">
              <a:solidFill>
                <a:srgbClr val="00009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31568" y="2624978"/>
            <a:ext cx="12060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10</a:t>
            </a:r>
            <a:r>
              <a:rPr lang="en-US" sz="1400" b="1" dirty="0" smtClean="0">
                <a:solidFill>
                  <a:srgbClr val="FF0000"/>
                </a:solidFill>
                <a:latin typeface="Symbol" charset="2"/>
                <a:cs typeface="Symbol" charset="2"/>
              </a:rPr>
              <a:t>s </a:t>
            </a:r>
            <a:r>
              <a:rPr lang="en-US" sz="1400" b="1" dirty="0" smtClean="0">
                <a:solidFill>
                  <a:srgbClr val="FF0000"/>
                </a:solidFill>
              </a:rPr>
              <a:t>from the beam-pipe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" y="3969492"/>
            <a:ext cx="5516158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• high‐</a:t>
            </a:r>
            <a:r>
              <a:rPr lang="en-US" dirty="0" err="1" smtClean="0"/>
              <a:t>t</a:t>
            </a:r>
            <a:r>
              <a:rPr lang="en-US" dirty="0" smtClean="0"/>
              <a:t> acceptance mainly limited by magnet aperture</a:t>
            </a:r>
          </a:p>
          <a:p>
            <a:r>
              <a:rPr lang="en-US" dirty="0" smtClean="0"/>
              <a:t>• low‐</a:t>
            </a:r>
            <a:r>
              <a:rPr lang="en-US" dirty="0" err="1" smtClean="0"/>
              <a:t>t</a:t>
            </a:r>
            <a:r>
              <a:rPr lang="en-US" dirty="0" smtClean="0"/>
              <a:t> acceptance limited by beam envelop (~10σ)</a:t>
            </a:r>
          </a:p>
          <a:p>
            <a:r>
              <a:rPr lang="en-US" dirty="0" smtClean="0"/>
              <a:t>• </a:t>
            </a:r>
            <a:r>
              <a:rPr lang="en-US" dirty="0" err="1" smtClean="0"/>
              <a:t>t</a:t>
            </a:r>
            <a:r>
              <a:rPr lang="en-US" dirty="0" smtClean="0"/>
              <a:t>‐resolution limited by</a:t>
            </a:r>
          </a:p>
          <a:p>
            <a:pPr lvl="1"/>
            <a:r>
              <a:rPr lang="en-US" dirty="0" smtClean="0"/>
              <a:t>– beam angular divergence ~100μrad for small </a:t>
            </a:r>
            <a:r>
              <a:rPr lang="en-US" dirty="0" err="1" smtClean="0"/>
              <a:t>t</a:t>
            </a:r>
            <a:endParaRPr lang="en-US" dirty="0" smtClean="0"/>
          </a:p>
          <a:p>
            <a:pPr lvl="1"/>
            <a:r>
              <a:rPr lang="en-US" dirty="0" smtClean="0"/>
              <a:t>– uncertainties in vertex (</a:t>
            </a:r>
            <a:r>
              <a:rPr lang="en-US" dirty="0" err="1" smtClean="0"/>
              <a:t>x,y,z</a:t>
            </a:r>
            <a:r>
              <a:rPr lang="en-US" dirty="0" smtClean="0"/>
              <a:t>) and transport</a:t>
            </a:r>
          </a:p>
          <a:p>
            <a:pPr lvl="1"/>
            <a:r>
              <a:rPr lang="en-US" dirty="0" smtClean="0"/>
              <a:t>– ~&lt;5-10% resolution in </a:t>
            </a:r>
            <a:r>
              <a:rPr lang="en-US" dirty="0" err="1" smtClean="0"/>
              <a:t>t</a:t>
            </a:r>
            <a:r>
              <a:rPr lang="en-US" dirty="0" smtClean="0"/>
              <a:t> (RP at STAR)</a:t>
            </a:r>
            <a:endParaRPr lang="en-US" dirty="0"/>
          </a:p>
        </p:txBody>
      </p:sp>
      <p:sp>
        <p:nvSpPr>
          <p:cNvPr id="49" name="Rectangle 48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Direct |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t</a:t>
            </a: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| measurement @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eRHIC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34</a:t>
            </a:fld>
            <a:endParaRPr lang="en-US"/>
          </a:p>
        </p:txBody>
      </p:sp>
      <p:grpSp>
        <p:nvGrpSpPr>
          <p:cNvPr id="15" name="Group 42"/>
          <p:cNvGrpSpPr/>
          <p:nvPr/>
        </p:nvGrpSpPr>
        <p:grpSpPr>
          <a:xfrm>
            <a:off x="213356" y="970526"/>
            <a:ext cx="8577734" cy="3035300"/>
            <a:chOff x="213356" y="970526"/>
            <a:chExt cx="8577734" cy="3035300"/>
          </a:xfrm>
        </p:grpSpPr>
        <p:grpSp>
          <p:nvGrpSpPr>
            <p:cNvPr id="16" name="Group 37"/>
            <p:cNvGrpSpPr/>
            <p:nvPr/>
          </p:nvGrpSpPr>
          <p:grpSpPr>
            <a:xfrm>
              <a:off x="213356" y="970526"/>
              <a:ext cx="8577734" cy="3035300"/>
              <a:chOff x="213356" y="970526"/>
              <a:chExt cx="8577734" cy="3035300"/>
            </a:xfrm>
          </p:grpSpPr>
          <p:pic>
            <p:nvPicPr>
              <p:cNvPr id="34" name="Picture 33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13356" y="1044263"/>
                <a:ext cx="3159756" cy="2961563"/>
              </a:xfrm>
              <a:prstGeom prst="rect">
                <a:avLst/>
              </a:prstGeom>
            </p:spPr>
          </p:pic>
          <p:pic>
            <p:nvPicPr>
              <p:cNvPr id="36" name="Picture 35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638800" y="970526"/>
                <a:ext cx="3152290" cy="2943641"/>
              </a:xfrm>
              <a:prstGeom prst="rect">
                <a:avLst/>
              </a:prstGeom>
            </p:spPr>
          </p:pic>
        </p:grpSp>
        <p:sp>
          <p:nvSpPr>
            <p:cNvPr id="41" name="TextBox 40"/>
            <p:cNvSpPr txBox="1"/>
            <p:nvPr/>
          </p:nvSpPr>
          <p:spPr>
            <a:xfrm>
              <a:off x="838033" y="1424521"/>
              <a:ext cx="1498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5x100 </a:t>
              </a:r>
              <a:r>
                <a:rPr lang="en-US" b="1" dirty="0" err="1" smtClean="0">
                  <a:solidFill>
                    <a:srgbClr val="FF0000"/>
                  </a:solidFill>
                </a:rPr>
                <a:t>GeV</a:t>
              </a:r>
              <a:endParaRPr lang="en-US" b="1" dirty="0" smtClean="0">
                <a:solidFill>
                  <a:srgbClr val="FF0000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307854" y="1347576"/>
              <a:ext cx="1498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5x100 </a:t>
              </a:r>
              <a:r>
                <a:rPr lang="en-US" b="1" dirty="0" err="1" smtClean="0">
                  <a:solidFill>
                    <a:srgbClr val="FF0000"/>
                  </a:solidFill>
                </a:rPr>
                <a:t>GeV</a:t>
              </a:r>
              <a:endParaRPr lang="en-US" b="1" dirty="0" smtClean="0">
                <a:solidFill>
                  <a:srgbClr val="FF0000"/>
                </a:solidFill>
              </a:endParaRPr>
            </a:p>
          </p:txBody>
        </p:sp>
      </p:grpSp>
      <p:cxnSp>
        <p:nvCxnSpPr>
          <p:cNvPr id="33" name="Straight Arrow Connector 32"/>
          <p:cNvCxnSpPr>
            <a:stCxn id="30" idx="1"/>
          </p:cNvCxnSpPr>
          <p:nvPr/>
        </p:nvCxnSpPr>
        <p:spPr>
          <a:xfrm rot="10800000" flipV="1">
            <a:off x="1963504" y="1532243"/>
            <a:ext cx="1868064" cy="4420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stCxn id="30" idx="3"/>
          </p:cNvCxnSpPr>
          <p:nvPr/>
        </p:nvCxnSpPr>
        <p:spPr>
          <a:xfrm>
            <a:off x="5037606" y="1532243"/>
            <a:ext cx="2019548" cy="44205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stCxn id="31" idx="1"/>
          </p:cNvCxnSpPr>
          <p:nvPr/>
        </p:nvCxnSpPr>
        <p:spPr>
          <a:xfrm rot="10800000">
            <a:off x="1999588" y="2347818"/>
            <a:ext cx="1831980" cy="53877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stCxn id="31" idx="3"/>
          </p:cNvCxnSpPr>
          <p:nvPr/>
        </p:nvCxnSpPr>
        <p:spPr>
          <a:xfrm flipV="1">
            <a:off x="5037606" y="2347810"/>
            <a:ext cx="2096280" cy="53877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1145" y="4716185"/>
            <a:ext cx="952500" cy="72390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35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297" y="704678"/>
            <a:ext cx="3203726" cy="2084208"/>
          </a:xfrm>
          <a:prstGeom prst="rect">
            <a:avLst/>
          </a:prstGeom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TMDs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53721" y="811497"/>
            <a:ext cx="5338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FF0000"/>
                </a:solidFill>
              </a:rPr>
              <a:t>TMDs</a:t>
            </a:r>
            <a:r>
              <a:rPr lang="en-US" b="1" dirty="0" smtClean="0">
                <a:solidFill>
                  <a:srgbClr val="FF0000"/>
                </a:solidFill>
              </a:rPr>
              <a:t> are </a:t>
            </a:r>
            <a:r>
              <a:rPr lang="en-US" b="1" dirty="0" err="1" smtClean="0">
                <a:solidFill>
                  <a:srgbClr val="FF0000"/>
                </a:solidFill>
              </a:rPr>
              <a:t>PDFs</a:t>
            </a:r>
            <a:r>
              <a:rPr lang="en-US" b="1" dirty="0" smtClean="0">
                <a:solidFill>
                  <a:srgbClr val="FF0000"/>
                </a:solidFill>
              </a:rPr>
              <a:t> depending on transverse momentum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53133" y="1417638"/>
            <a:ext cx="549086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we Know: </a:t>
            </a:r>
          </a:p>
          <a:p>
            <a:pPr marL="233363" indent="-233363">
              <a:buFont typeface="Wingdings" charset="2"/>
              <a:buChar char="ü"/>
            </a:pPr>
            <a:r>
              <a:rPr lang="en-US" b="1" dirty="0" smtClean="0">
                <a:cs typeface="Symbol" charset="2"/>
              </a:rPr>
              <a:t>Only </a:t>
            </a:r>
            <a:r>
              <a:rPr lang="en-US" b="1" dirty="0" smtClean="0">
                <a:solidFill>
                  <a:srgbClr val="FF0000"/>
                </a:solidFill>
                <a:cs typeface="Symbol" charset="2"/>
              </a:rPr>
              <a:t>valence quarks </a:t>
            </a:r>
            <a:r>
              <a:rPr lang="en-US" b="1" dirty="0" err="1" smtClean="0">
                <a:cs typeface="Symbol" charset="2"/>
              </a:rPr>
              <a:t>TMDs</a:t>
            </a:r>
            <a:r>
              <a:rPr lang="en-US" b="1" dirty="0" smtClean="0">
                <a:cs typeface="Symbol" charset="2"/>
              </a:rPr>
              <a:t> are extracted so far (fixed target experiments)</a:t>
            </a:r>
          </a:p>
          <a:p>
            <a:pPr marL="233363" indent="-233363">
              <a:buFont typeface="Wingdings" charset="2"/>
              <a:buChar char="ü"/>
            </a:pPr>
            <a:r>
              <a:rPr lang="en-US" b="1" dirty="0" err="1" smtClean="0">
                <a:cs typeface="Symbol" charset="2"/>
              </a:rPr>
              <a:t>TMDs</a:t>
            </a:r>
            <a:r>
              <a:rPr lang="en-US" b="1" dirty="0" smtClean="0">
                <a:cs typeface="Symbol" charset="2"/>
              </a:rPr>
              <a:t> factorization applicable for </a:t>
            </a:r>
            <a:r>
              <a:rPr lang="en-US" b="1" dirty="0" smtClean="0">
                <a:solidFill>
                  <a:srgbClr val="FF0000"/>
                </a:solidFill>
                <a:cs typeface="Symbol" charset="2"/>
              </a:rPr>
              <a:t>Q</a:t>
            </a:r>
            <a:r>
              <a:rPr lang="en-US" b="1" baseline="30000" dirty="0" smtClean="0">
                <a:solidFill>
                  <a:srgbClr val="FF0000"/>
                </a:solidFill>
                <a:cs typeface="Symbol" charset="2"/>
              </a:rPr>
              <a:t>2</a:t>
            </a:r>
            <a:r>
              <a:rPr lang="en-US" b="1" dirty="0" smtClean="0">
                <a:solidFill>
                  <a:srgbClr val="FF0000"/>
                </a:solidFill>
                <a:cs typeface="Symbol" charset="2"/>
              </a:rPr>
              <a:t>&gt;&gt;</a:t>
            </a:r>
            <a:r>
              <a:rPr lang="en-US" b="1" dirty="0" err="1" smtClean="0">
                <a:solidFill>
                  <a:srgbClr val="FF0000"/>
                </a:solidFill>
                <a:cs typeface="Symbol" charset="2"/>
              </a:rPr>
              <a:t>p</a:t>
            </a:r>
            <a:r>
              <a:rPr lang="en-US" b="1" baseline="30000" dirty="0" err="1" smtClean="0">
                <a:solidFill>
                  <a:srgbClr val="FF0000"/>
                </a:solidFill>
                <a:cs typeface="Symbol" charset="2"/>
              </a:rPr>
              <a:t>h</a:t>
            </a:r>
            <a:r>
              <a:rPr lang="en-US" b="1" baseline="-25000" dirty="0" err="1" smtClean="0">
                <a:solidFill>
                  <a:srgbClr val="FF0000"/>
                </a:solidFill>
                <a:cs typeface="Symbol" charset="2"/>
              </a:rPr>
              <a:t>T</a:t>
            </a:r>
            <a:endParaRPr lang="en-US" b="1" baseline="-25000" dirty="0" smtClean="0">
              <a:solidFill>
                <a:srgbClr val="FF0000"/>
              </a:solidFill>
              <a:cs typeface="Symbol" charset="2"/>
            </a:endParaRPr>
          </a:p>
          <a:p>
            <a:endParaRPr lang="en-US" sz="1600" b="1" dirty="0"/>
          </a:p>
        </p:txBody>
      </p:sp>
      <p:sp>
        <p:nvSpPr>
          <p:cNvPr id="10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00688" y="2729268"/>
            <a:ext cx="32373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we want to measure: </a:t>
            </a:r>
          </a:p>
          <a:p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073" y="3151400"/>
            <a:ext cx="2463800" cy="5588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338023" y="3151400"/>
            <a:ext cx="4916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8925" indent="-288925">
              <a:buFont typeface="Wingdings" charset="2"/>
              <a:buChar char="Ø"/>
            </a:pPr>
            <a:r>
              <a:rPr lang="en-US" b="1" dirty="0" smtClean="0"/>
              <a:t>SI-DIS </a:t>
            </a:r>
            <a:r>
              <a:rPr lang="en-US" b="1" dirty="0" smtClean="0">
                <a:solidFill>
                  <a:srgbClr val="FF0000"/>
                </a:solidFill>
              </a:rPr>
              <a:t>6-fold differential cross sections</a:t>
            </a:r>
            <a:endParaRPr lang="en-US" b="1" dirty="0" smtClean="0">
              <a:solidFill>
                <a:srgbClr val="000000"/>
              </a:solidFill>
            </a:endParaRPr>
          </a:p>
          <a:p>
            <a:pPr marL="288925" indent="-288925">
              <a:buFont typeface="Wingdings" charset="2"/>
              <a:buChar char="Ø"/>
            </a:pPr>
            <a:r>
              <a:rPr lang="en-US" b="1" dirty="0" err="1" smtClean="0">
                <a:solidFill>
                  <a:srgbClr val="FF0000"/>
                </a:solidFill>
              </a:rPr>
              <a:t>Azimuthal</a:t>
            </a:r>
            <a:r>
              <a:rPr lang="en-US" b="1" dirty="0" smtClean="0">
                <a:solidFill>
                  <a:srgbClr val="FF0000"/>
                </a:solidFill>
              </a:rPr>
              <a:t> asymmetries </a:t>
            </a:r>
            <a:r>
              <a:rPr lang="en-US" b="1" dirty="0" smtClean="0"/>
              <a:t>and their modulations </a:t>
            </a:r>
            <a:endParaRPr lang="en-US" b="1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91751" y="3631487"/>
            <a:ext cx="1181100" cy="16002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964692" y="4844195"/>
            <a:ext cx="1597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0000FF"/>
                </a:solidFill>
              </a:rPr>
              <a:t>Sivers</a:t>
            </a:r>
            <a:r>
              <a:rPr lang="en-US" b="1" dirty="0" smtClean="0">
                <a:solidFill>
                  <a:srgbClr val="0000FF"/>
                </a:solidFill>
              </a:rPr>
              <a:t> function</a:t>
            </a:r>
            <a:endParaRPr lang="en-US" b="1" dirty="0">
              <a:solidFill>
                <a:srgbClr val="0000FF"/>
              </a:solidFill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4411850" y="5035287"/>
            <a:ext cx="389932" cy="1588"/>
          </a:xfrm>
          <a:prstGeom prst="straightConnector1">
            <a:avLst/>
          </a:prstGeom>
          <a:ln w="28575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971243" y="4844195"/>
            <a:ext cx="1318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sin(</a:t>
            </a:r>
            <a:r>
              <a:rPr lang="en-US" b="1" dirty="0" err="1" smtClean="0">
                <a:solidFill>
                  <a:srgbClr val="FF0000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b="1" baseline="-25000" dirty="0" err="1" smtClean="0">
                <a:solidFill>
                  <a:srgbClr val="FF0000"/>
                </a:solidFill>
                <a:latin typeface="Lucida Grande"/>
                <a:ea typeface="Lucida Grande"/>
                <a:cs typeface="Lucida Grande"/>
              </a:rPr>
              <a:t>h</a:t>
            </a:r>
            <a:r>
              <a:rPr lang="en-US" b="1" dirty="0" smtClean="0">
                <a:latin typeface="Lucida Grande"/>
                <a:ea typeface="Lucida Grande"/>
                <a:cs typeface="Lucida Grande"/>
              </a:rPr>
              <a:t>-</a:t>
            </a:r>
            <a:r>
              <a:rPr lang="en-US" b="1" dirty="0" smtClean="0">
                <a:solidFill>
                  <a:srgbClr val="008000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b="1" baseline="-25000" dirty="0" smtClean="0">
                <a:solidFill>
                  <a:srgbClr val="008000"/>
                </a:solidFill>
                <a:latin typeface="Lucida Grande"/>
                <a:ea typeface="Lucida Grande"/>
                <a:cs typeface="Lucida Grande"/>
              </a:rPr>
              <a:t>S</a:t>
            </a:r>
            <a:r>
              <a:rPr lang="en-US" b="1" dirty="0" smtClean="0">
                <a:latin typeface="Lucida Grande"/>
                <a:ea typeface="Lucida Grande"/>
                <a:cs typeface="Lucida Grande"/>
              </a:rPr>
              <a:t>)</a:t>
            </a:r>
            <a:endParaRPr lang="en-US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4514607" y="5249201"/>
            <a:ext cx="4632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3363" indent="-233363">
              <a:buFont typeface="Arial"/>
              <a:buChar char="•"/>
            </a:pPr>
            <a:r>
              <a:rPr lang="en-US" sz="1600" b="1" dirty="0" smtClean="0"/>
              <a:t>Sensible to spin orbit correlations</a:t>
            </a:r>
          </a:p>
          <a:p>
            <a:pPr marL="233363" indent="-233363">
              <a:buFont typeface="Arial"/>
              <a:buChar char="•"/>
            </a:pPr>
            <a:r>
              <a:rPr lang="en-US" sz="1600" b="1" dirty="0" smtClean="0"/>
              <a:t>Constrains models on </a:t>
            </a:r>
            <a:r>
              <a:rPr lang="en-US" sz="1600" b="1" dirty="0" err="1" smtClean="0"/>
              <a:t>parton</a:t>
            </a:r>
            <a:r>
              <a:rPr lang="en-US" sz="1600" b="1" dirty="0" smtClean="0"/>
              <a:t> orbital motion</a:t>
            </a:r>
          </a:p>
          <a:p>
            <a:pPr marL="233363" indent="-233363">
              <a:buFont typeface="Arial"/>
              <a:buChar char="•"/>
            </a:pPr>
            <a:r>
              <a:rPr lang="en-US" sz="1600" b="1" dirty="0" smtClean="0"/>
              <a:t>Helps understanding QCD color gauge invariance</a:t>
            </a:r>
            <a:endParaRPr lang="en-US" sz="1600" b="1" dirty="0"/>
          </a:p>
        </p:txBody>
      </p:sp>
      <p:grpSp>
        <p:nvGrpSpPr>
          <p:cNvPr id="2" name="Group 29"/>
          <p:cNvGrpSpPr/>
          <p:nvPr/>
        </p:nvGrpSpPr>
        <p:grpSpPr>
          <a:xfrm>
            <a:off x="1071766" y="4120222"/>
            <a:ext cx="4524676" cy="469465"/>
            <a:chOff x="1071766" y="4220482"/>
            <a:chExt cx="4524676" cy="469465"/>
          </a:xfrm>
        </p:grpSpPr>
        <p:sp>
          <p:nvSpPr>
            <p:cNvPr id="22" name="Rectangle 21"/>
            <p:cNvSpPr/>
            <p:nvPr/>
          </p:nvSpPr>
          <p:spPr>
            <a:xfrm>
              <a:off x="4618362" y="4220482"/>
              <a:ext cx="978080" cy="469465"/>
            </a:xfrm>
            <a:prstGeom prst="rect">
              <a:avLst/>
            </a:prstGeom>
            <a:solidFill>
              <a:srgbClr val="FFFF00">
                <a:alpha val="36000"/>
              </a:srgbClr>
            </a:solidFill>
            <a:ln w="28575">
              <a:solidFill>
                <a:srgbClr val="008000"/>
              </a:solidFill>
              <a:prstDash val="sys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71766" y="4220482"/>
              <a:ext cx="4524676" cy="469465"/>
            </a:xfrm>
            <a:prstGeom prst="rect">
              <a:avLst/>
            </a:prstGeom>
          </p:spPr>
        </p:pic>
        <p:sp>
          <p:nvSpPr>
            <p:cNvPr id="29" name="Rectangle 28"/>
            <p:cNvSpPr/>
            <p:nvPr/>
          </p:nvSpPr>
          <p:spPr>
            <a:xfrm>
              <a:off x="2475641" y="4220482"/>
              <a:ext cx="978080" cy="469465"/>
            </a:xfrm>
            <a:prstGeom prst="rect">
              <a:avLst/>
            </a:prstGeom>
            <a:solidFill>
              <a:srgbClr val="CCFFCC">
                <a:alpha val="36000"/>
              </a:srgbClr>
            </a:solidFill>
            <a:ln w="28575">
              <a:solidFill>
                <a:srgbClr val="3366FF"/>
              </a:solidFill>
              <a:prstDash val="sys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2" name="Straight Arrow Connector 31"/>
          <p:cNvCxnSpPr/>
          <p:nvPr/>
        </p:nvCxnSpPr>
        <p:spPr>
          <a:xfrm rot="10800000" flipV="1">
            <a:off x="2561315" y="5038464"/>
            <a:ext cx="315110" cy="1588"/>
          </a:xfrm>
          <a:prstGeom prst="straightConnector1">
            <a:avLst/>
          </a:prstGeom>
          <a:ln w="28575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5" name="Picture 3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18037" y="4716185"/>
            <a:ext cx="787400" cy="723900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1063144" y="4844195"/>
            <a:ext cx="5589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PDF</a:t>
            </a:r>
            <a:endParaRPr lang="en-US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-39254" y="673630"/>
            <a:ext cx="9276899" cy="18312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dirty="0" smtClean="0"/>
              <a:t>Utilize the theoretical concepts of transverse momentum distributions (TMDs)</a:t>
            </a:r>
          </a:p>
          <a:p>
            <a:pPr>
              <a:buClr>
                <a:srgbClr val="0000FF"/>
              </a:buClr>
            </a:pPr>
            <a:r>
              <a:rPr lang="en-US" dirty="0"/>
              <a:t> </a:t>
            </a:r>
            <a:r>
              <a:rPr lang="en-US" dirty="0" smtClean="0"/>
              <a:t>  and un-integrated PDFs, which encode correlations</a:t>
            </a:r>
          </a:p>
          <a:p>
            <a:pPr marL="742950" lvl="1" indent="-285750">
              <a:buClr>
                <a:srgbClr val="0000FF"/>
              </a:buClr>
              <a:buFont typeface="Wingdings" charset="2"/>
              <a:buChar char="Ø"/>
            </a:pPr>
            <a:r>
              <a:rPr lang="en-US" dirty="0" smtClean="0"/>
              <a:t>spin-orbit correlations on </a:t>
            </a:r>
            <a:r>
              <a:rPr lang="en-US" dirty="0" err="1" smtClean="0"/>
              <a:t>parton</a:t>
            </a:r>
            <a:r>
              <a:rPr lang="en-US" dirty="0" smtClean="0"/>
              <a:t> level </a:t>
            </a:r>
            <a:r>
              <a:rPr lang="en-US" dirty="0" smtClean="0">
                <a:sym typeface="Wingdings"/>
              </a:rPr>
              <a:t> hydrogen atom</a:t>
            </a:r>
          </a:p>
          <a:p>
            <a:pPr marL="742950" lvl="1" indent="-285750">
              <a:buClr>
                <a:srgbClr val="0000FF"/>
              </a:buClr>
              <a:buFont typeface="Wingdings" charset="2"/>
              <a:buChar char="Ø"/>
            </a:pPr>
            <a:r>
              <a:rPr lang="en-US" dirty="0" smtClean="0"/>
              <a:t>teach us how colors charges in QCD interact</a:t>
            </a:r>
          </a:p>
          <a:p>
            <a:pPr marL="285750" indent="-285750">
              <a:spcBef>
                <a:spcPts val="300"/>
              </a:spcBef>
              <a:buClr>
                <a:srgbClr val="0000FF"/>
              </a:buClr>
              <a:buFont typeface="Wingdings" charset="2"/>
              <a:buChar char="q"/>
            </a:pPr>
            <a:r>
              <a:rPr lang="en-US" dirty="0" smtClean="0">
                <a:solidFill>
                  <a:srgbClr val="0000FF"/>
                </a:solidFill>
              </a:rPr>
              <a:t>Observable: </a:t>
            </a:r>
            <a:r>
              <a:rPr lang="en-US" dirty="0">
                <a:latin typeface="Comic Sans MS"/>
                <a:ea typeface="Corbel Bold" charset="0"/>
                <a:cs typeface="Comic Sans MS"/>
                <a:sym typeface="Corbel Bold" charset="0"/>
              </a:rPr>
              <a:t>azimuthal modulations</a:t>
            </a:r>
            <a:r>
              <a:rPr lang="en-US" dirty="0">
                <a:latin typeface="Comic Sans MS"/>
                <a:ea typeface="ＭＳ Ｐゴシック" charset="0"/>
                <a:cs typeface="Comic Sans MS"/>
                <a:sym typeface="Corbel" charset="0"/>
              </a:rPr>
              <a:t> </a:t>
            </a:r>
            <a:r>
              <a:rPr lang="en-US" dirty="0" smtClean="0">
                <a:latin typeface="Comic Sans MS"/>
                <a:ea typeface="Corbel Bold" charset="0"/>
                <a:cs typeface="Comic Sans MS"/>
                <a:sym typeface="Corbel Bold" charset="0"/>
              </a:rPr>
              <a:t>of</a:t>
            </a:r>
            <a:r>
              <a:rPr lang="en-US" dirty="0" smtClean="0">
                <a:latin typeface="Comic Sans MS"/>
                <a:ea typeface="ＭＳ Ｐゴシック" charset="0"/>
                <a:cs typeface="Comic Sans MS"/>
                <a:sym typeface="Corbel" charset="0"/>
              </a:rPr>
              <a:t> </a:t>
            </a:r>
            <a:r>
              <a:rPr lang="en-US" dirty="0">
                <a:latin typeface="Comic Sans MS"/>
                <a:ea typeface="Corbel Bold" charset="0"/>
                <a:cs typeface="Comic Sans MS"/>
                <a:sym typeface="Corbel Bold" charset="0"/>
              </a:rPr>
              <a:t>6-fold differential </a:t>
            </a:r>
            <a:endParaRPr lang="en-US" dirty="0" smtClean="0">
              <a:latin typeface="Comic Sans MS"/>
              <a:ea typeface="Corbel Bold" charset="0"/>
              <a:cs typeface="Comic Sans MS"/>
              <a:sym typeface="Corbel Bold" charset="0"/>
            </a:endParaRPr>
          </a:p>
          <a:p>
            <a:pPr>
              <a:spcBef>
                <a:spcPts val="300"/>
              </a:spcBef>
            </a:pPr>
            <a:r>
              <a:rPr lang="en-US" dirty="0">
                <a:latin typeface="Comic Sans MS"/>
                <a:ea typeface="Corbel Bold" charset="0"/>
                <a:cs typeface="Comic Sans MS"/>
                <a:sym typeface="Corbel Bold" charset="0"/>
              </a:rPr>
              <a:t> </a:t>
            </a:r>
            <a:r>
              <a:rPr lang="en-US" dirty="0" smtClean="0">
                <a:latin typeface="Comic Sans MS"/>
                <a:ea typeface="Corbel Bold" charset="0"/>
                <a:cs typeface="Comic Sans MS"/>
                <a:sym typeface="Corbel Bold" charset="0"/>
              </a:rPr>
              <a:t>  cross section </a:t>
            </a:r>
            <a:r>
              <a:rPr lang="en-US" dirty="0" smtClean="0"/>
              <a:t>in semi-inclusive DIS </a:t>
            </a:r>
            <a:endParaRPr lang="en-US" dirty="0"/>
          </a:p>
        </p:txBody>
      </p:sp>
      <p:pic>
        <p:nvPicPr>
          <p:cNvPr id="6" name="Picture 30" descr="sidis-diagram.eps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0399" y="1181647"/>
            <a:ext cx="1696517" cy="1211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 bwMode="auto">
          <a:xfrm>
            <a:off x="4713264" y="3876451"/>
            <a:ext cx="3978805" cy="2038162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633949347"/>
              </p:ext>
            </p:extLst>
          </p:nvPr>
        </p:nvGraphicFramePr>
        <p:xfrm>
          <a:off x="4275785" y="2081475"/>
          <a:ext cx="1696891" cy="590223"/>
        </p:xfrm>
        <a:graphic>
          <a:graphicData uri="http://schemas.openxmlformats.org/presentationml/2006/ole">
            <p:oleObj spid="_x0000_s478210" name="Equation" r:id="rId5" imgW="1155700" imgH="406400" progId="">
              <p:embed/>
            </p:oleObj>
          </a:graphicData>
        </a:graphic>
      </p:graphicFrame>
      <p:pic>
        <p:nvPicPr>
          <p:cNvPr id="9" name="Picture 8" descr="tmd_profile_final.eps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280505" y="2676939"/>
            <a:ext cx="4267200" cy="2933700"/>
          </a:xfrm>
          <a:prstGeom prst="rect">
            <a:avLst/>
          </a:prstGeom>
        </p:spPr>
      </p:pic>
      <p:sp>
        <p:nvSpPr>
          <p:cNvPr id="11" name="AutoShape 49"/>
          <p:cNvSpPr>
            <a:spLocks noChangeArrowheads="1"/>
          </p:cNvSpPr>
          <p:nvPr/>
        </p:nvSpPr>
        <p:spPr bwMode="auto">
          <a:xfrm>
            <a:off x="4203901" y="2988138"/>
            <a:ext cx="809839" cy="424297"/>
          </a:xfrm>
          <a:prstGeom prst="curvedRightArrow">
            <a:avLst>
              <a:gd name="adj1" fmla="val 24848"/>
              <a:gd name="adj2" fmla="val 49697"/>
              <a:gd name="adj3" fmla="val 33333"/>
            </a:avLst>
          </a:prstGeom>
          <a:gradFill rotWithShape="1">
            <a:gsLst>
              <a:gs pos="0">
                <a:schemeClr val="bg1"/>
              </a:gs>
              <a:gs pos="50000">
                <a:srgbClr val="CC66FF"/>
              </a:gs>
              <a:gs pos="100000">
                <a:schemeClr val="bg1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  <a:normAutofit/>
            <a:scene3d>
              <a:camera prst="orthographicFront">
                <a:rot lat="0" lon="60000" rev="0"/>
              </a:camera>
              <a:lightRig rig="threePt" dir="t"/>
            </a:scene3d>
          </a:bodyPr>
          <a:lstStyle/>
          <a:p>
            <a:pPr>
              <a:defRPr/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69602" y="2959660"/>
            <a:ext cx="35486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can be viewed as </a:t>
            </a:r>
            <a:r>
              <a:rPr lang="en-US" dirty="0" err="1" smtClean="0"/>
              <a:t>parton</a:t>
            </a:r>
            <a:r>
              <a:rPr lang="en-US" dirty="0" smtClean="0"/>
              <a:t> flow</a:t>
            </a:r>
          </a:p>
          <a:p>
            <a:r>
              <a:rPr lang="en-US" dirty="0" smtClean="0"/>
              <a:t>inside nucleus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analogy:</a:t>
            </a:r>
            <a:r>
              <a:rPr lang="en-US" dirty="0" smtClean="0"/>
              <a:t> currents in oceans</a:t>
            </a:r>
            <a:endParaRPr lang="en-US" dirty="0"/>
          </a:p>
        </p:txBody>
      </p:sp>
      <p:pic>
        <p:nvPicPr>
          <p:cNvPr id="15" name="Picture 14" descr="Tomography_atlantic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1511069" y="3743740"/>
            <a:ext cx="3121256" cy="2773773"/>
          </a:xfrm>
          <a:prstGeom prst="rect">
            <a:avLst/>
          </a:prstGeom>
        </p:spPr>
      </p:pic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800" b="1" dirty="0" smtClean="0">
                <a:solidFill>
                  <a:srgbClr val="C90000"/>
                </a:solidFill>
              </a:rPr>
              <a:t>Multi-</a:t>
            </a:r>
            <a:r>
              <a:rPr lang="en-US" sz="2800" b="1" dirty="0" err="1" smtClean="0">
                <a:solidFill>
                  <a:srgbClr val="C90000"/>
                </a:solidFill>
              </a:rPr>
              <a:t>parton</a:t>
            </a:r>
            <a:r>
              <a:rPr lang="en-US" sz="2800" b="1" dirty="0" smtClean="0">
                <a:solidFill>
                  <a:srgbClr val="C90000"/>
                </a:solidFill>
              </a:rPr>
              <a:t> correlations in p</a:t>
            </a:r>
            <a:r>
              <a:rPr lang="en-US" sz="2800" b="1" baseline="-25000" dirty="0" smtClean="0">
                <a:solidFill>
                  <a:srgbClr val="C90000"/>
                </a:solidFill>
              </a:rPr>
              <a:t>t</a:t>
            </a:r>
            <a:r>
              <a:rPr lang="en-US" sz="2800" b="1" dirty="0" smtClean="0">
                <a:solidFill>
                  <a:srgbClr val="C90000"/>
                </a:solidFill>
              </a:rPr>
              <a:t>-space (</a:t>
            </a:r>
            <a:r>
              <a:rPr lang="en-GB" sz="2800" b="1" dirty="0" err="1" smtClean="0">
                <a:solidFill>
                  <a:srgbClr val="C90000"/>
                </a:solidFill>
                <a:latin typeface="Times New Roman" charset="0"/>
                <a:ea typeface="DejaVu Sans" charset="0"/>
                <a:cs typeface="DejaVu Sans" charset="0"/>
              </a:rPr>
              <a:t>TMDs</a:t>
            </a:r>
            <a:r>
              <a:rPr lang="en-GB" sz="2800" b="1" dirty="0" smtClean="0">
                <a:solidFill>
                  <a:srgbClr val="C90000"/>
                </a:solidFill>
                <a:latin typeface="Times New Roman" charset="0"/>
                <a:ea typeface="DejaVu Sans" charset="0"/>
                <a:cs typeface="DejaVu Sans" charset="0"/>
              </a:rPr>
              <a:t>)</a:t>
            </a:r>
            <a:endParaRPr lang="en-GB" sz="2800" b="1" dirty="0">
              <a:solidFill>
                <a:srgbClr val="C9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696979696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Object 2"/>
          <p:cNvGraphicFramePr>
            <a:graphicFrameLocks noChangeAspect="1"/>
          </p:cNvGraphicFramePr>
          <p:nvPr/>
        </p:nvGraphicFramePr>
        <p:xfrm>
          <a:off x="124291" y="4246569"/>
          <a:ext cx="5290250" cy="647701"/>
        </p:xfrm>
        <a:graphic>
          <a:graphicData uri="http://schemas.openxmlformats.org/presentationml/2006/ole">
            <p:oleObj spid="_x0000_s437252" name="Equation" r:id="rId3" imgW="3403600" imgH="393700" progId="Equation.3">
              <p:embed/>
            </p:oleObj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9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43"/>
          <p:cNvGrpSpPr/>
          <p:nvPr/>
        </p:nvGrpSpPr>
        <p:grpSpPr>
          <a:xfrm>
            <a:off x="304073" y="1687356"/>
            <a:ext cx="8162939" cy="1691944"/>
            <a:chOff x="304073" y="1687356"/>
            <a:chExt cx="8162939" cy="1691944"/>
          </a:xfrm>
        </p:grpSpPr>
        <p:pic>
          <p:nvPicPr>
            <p:cNvPr id="8" name="Picture 7" descr="PHI_angle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4073" y="1687356"/>
              <a:ext cx="2892757" cy="1691944"/>
            </a:xfrm>
            <a:prstGeom prst="rect">
              <a:avLst/>
            </a:prstGeom>
          </p:spPr>
        </p:pic>
        <p:graphicFrame>
          <p:nvGraphicFramePr>
            <p:cNvPr id="10" name="Object 2"/>
            <p:cNvGraphicFramePr>
              <a:graphicFrameLocks noChangeAspect="1"/>
            </p:cNvGraphicFramePr>
            <p:nvPr/>
          </p:nvGraphicFramePr>
          <p:xfrm>
            <a:off x="4157573" y="2082882"/>
            <a:ext cx="1535112" cy="371475"/>
          </p:xfrm>
          <a:graphic>
            <a:graphicData uri="http://schemas.openxmlformats.org/presentationml/2006/ole">
              <p:oleObj spid="_x0000_s437250" name="Equation" r:id="rId5" imgW="736600" imgH="177800" progId="Equation.3">
                <p:embed/>
              </p:oleObj>
            </a:graphicData>
          </a:graphic>
        </p:graphicFrame>
        <p:graphicFrame>
          <p:nvGraphicFramePr>
            <p:cNvPr id="11" name="Object 3"/>
            <p:cNvGraphicFramePr>
              <a:graphicFrameLocks noChangeAspect="1"/>
            </p:cNvGraphicFramePr>
            <p:nvPr/>
          </p:nvGraphicFramePr>
          <p:xfrm>
            <a:off x="4145701" y="2606102"/>
            <a:ext cx="1682750" cy="373063"/>
          </p:xfrm>
          <a:graphic>
            <a:graphicData uri="http://schemas.openxmlformats.org/presentationml/2006/ole">
              <p:oleObj spid="_x0000_s437251" name="Equation" r:id="rId6" imgW="800100" imgH="177800" progId="Equation.3">
                <p:embed/>
              </p:oleObj>
            </a:graphicData>
          </a:graphic>
        </p:graphicFrame>
        <p:sp>
          <p:nvSpPr>
            <p:cNvPr id="12" name="TextBox 11"/>
            <p:cNvSpPr txBox="1"/>
            <p:nvPr/>
          </p:nvSpPr>
          <p:spPr>
            <a:xfrm>
              <a:off x="5895885" y="2049168"/>
              <a:ext cx="2146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Angle btw the production and scattering planes</a:t>
              </a:r>
              <a:endParaRPr lang="en-US" sz="1400" b="1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842611" y="2576119"/>
              <a:ext cx="26244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Angle btw the scattering plane and the transverse pol. vector</a:t>
              </a:r>
              <a:endParaRPr lang="en-US" sz="1400" b="1" dirty="0"/>
            </a:p>
          </p:txBody>
        </p:sp>
      </p:grp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Accessing the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GPDs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grpSp>
        <p:nvGrpSpPr>
          <p:cNvPr id="3" name="Group 44"/>
          <p:cNvGrpSpPr/>
          <p:nvPr/>
        </p:nvGrpSpPr>
        <p:grpSpPr>
          <a:xfrm>
            <a:off x="124291" y="3411868"/>
            <a:ext cx="5862636" cy="640476"/>
            <a:chOff x="124291" y="3411868"/>
            <a:chExt cx="5862636" cy="640476"/>
          </a:xfrm>
        </p:grpSpPr>
        <p:graphicFrame>
          <p:nvGraphicFramePr>
            <p:cNvPr id="151559" name="Object 7"/>
            <p:cNvGraphicFramePr>
              <a:graphicFrameLocks noChangeAspect="1"/>
            </p:cNvGraphicFramePr>
            <p:nvPr/>
          </p:nvGraphicFramePr>
          <p:xfrm>
            <a:off x="124291" y="3411868"/>
            <a:ext cx="2922919" cy="579216"/>
          </p:xfrm>
          <a:graphic>
            <a:graphicData uri="http://schemas.openxmlformats.org/presentationml/2006/ole">
              <p:oleObj spid="_x0000_s437253" name="Equation" r:id="rId7" imgW="1816100" imgH="381000" progId="Equation.3">
                <p:embed/>
              </p:oleObj>
            </a:graphicData>
          </a:graphic>
        </p:graphicFrame>
        <p:sp>
          <p:nvSpPr>
            <p:cNvPr id="28" name="TextBox 27"/>
            <p:cNvSpPr txBox="1"/>
            <p:nvPr/>
          </p:nvSpPr>
          <p:spPr>
            <a:xfrm>
              <a:off x="4164531" y="3467568"/>
              <a:ext cx="1822396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solidFill>
                    <a:srgbClr val="000090"/>
                  </a:solidFill>
                </a:rPr>
                <a:t>Requires a positron beam at </a:t>
              </a:r>
              <a:r>
                <a:rPr lang="en-US" sz="1600" b="1" dirty="0" err="1" smtClean="0">
                  <a:solidFill>
                    <a:srgbClr val="000090"/>
                  </a:solidFill>
                </a:rPr>
                <a:t>eRHIC</a:t>
              </a:r>
              <a:endParaRPr lang="en-US" sz="1600" b="1" dirty="0">
                <a:solidFill>
                  <a:srgbClr val="000090"/>
                </a:solidFill>
              </a:endParaRPr>
            </a:p>
          </p:txBody>
        </p:sp>
        <p:cxnSp>
          <p:nvCxnSpPr>
            <p:cNvPr id="35" name="Straight Arrow Connector 34"/>
            <p:cNvCxnSpPr/>
            <p:nvPr/>
          </p:nvCxnSpPr>
          <p:spPr>
            <a:xfrm>
              <a:off x="3248844" y="3811450"/>
              <a:ext cx="610458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51560" name="Object 8"/>
          <p:cNvGraphicFramePr>
            <a:graphicFrameLocks noChangeAspect="1"/>
          </p:cNvGraphicFramePr>
          <p:nvPr/>
        </p:nvGraphicFramePr>
        <p:xfrm>
          <a:off x="41275" y="5187950"/>
          <a:ext cx="5456238" cy="712788"/>
        </p:xfrm>
        <a:graphic>
          <a:graphicData uri="http://schemas.openxmlformats.org/presentationml/2006/ole">
            <p:oleObj spid="_x0000_s437254" name="Equation" r:id="rId8" imgW="3378200" imgH="406400" progId="Equation.3">
              <p:embed/>
            </p:oleObj>
          </a:graphicData>
        </a:graphic>
      </p:graphicFrame>
      <p:grpSp>
        <p:nvGrpSpPr>
          <p:cNvPr id="5" name="Group 46"/>
          <p:cNvGrpSpPr/>
          <p:nvPr/>
        </p:nvGrpSpPr>
        <p:grpSpPr>
          <a:xfrm>
            <a:off x="1448333" y="4246569"/>
            <a:ext cx="7240747" cy="647701"/>
            <a:chOff x="1448333" y="4246569"/>
            <a:chExt cx="7240747" cy="647701"/>
          </a:xfrm>
        </p:grpSpPr>
        <p:sp>
          <p:nvSpPr>
            <p:cNvPr id="38" name="TextBox 37"/>
            <p:cNvSpPr txBox="1"/>
            <p:nvPr/>
          </p:nvSpPr>
          <p:spPr>
            <a:xfrm>
              <a:off x="5416823" y="4247939"/>
              <a:ext cx="32722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Dominated by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1448333" y="4246569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48"/>
          <p:cNvGrpSpPr/>
          <p:nvPr/>
        </p:nvGrpSpPr>
        <p:grpSpPr>
          <a:xfrm>
            <a:off x="1921985" y="5208988"/>
            <a:ext cx="6560936" cy="699258"/>
            <a:chOff x="1921985" y="5208988"/>
            <a:chExt cx="6560936" cy="699258"/>
          </a:xfrm>
        </p:grpSpPr>
        <p:sp>
          <p:nvSpPr>
            <p:cNvPr id="39" name="TextBox 38"/>
            <p:cNvSpPr txBox="1"/>
            <p:nvPr/>
          </p:nvSpPr>
          <p:spPr>
            <a:xfrm>
              <a:off x="5548234" y="5261915"/>
              <a:ext cx="29346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 err="1" smtClean="0">
                  <a:solidFill>
                    <a:srgbClr val="000090"/>
                  </a:solidFill>
                </a:rPr>
                <a:t>sin(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T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-f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N</a:t>
              </a:r>
              <a:r>
                <a:rPr lang="en-US" b="1" i="1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)</a:t>
              </a:r>
              <a:r>
                <a:rPr lang="en-US" b="1" i="1" baseline="-25000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 </a:t>
              </a:r>
              <a:r>
                <a:rPr lang="en-US" b="1" dirty="0" smtClean="0">
                  <a:solidFill>
                    <a:srgbClr val="000090"/>
                  </a:solidFill>
                </a:rPr>
                <a:t> </a:t>
              </a:r>
            </a:p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governed by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  <a:r>
                <a:rPr lang="en-US" b="1" dirty="0" smtClean="0">
                  <a:solidFill>
                    <a:srgbClr val="000090"/>
                  </a:solidFill>
                </a:rPr>
                <a:t> and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1921985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3759033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151563" name="Object 11"/>
          <p:cNvGraphicFramePr>
            <a:graphicFrameLocks noChangeAspect="1"/>
          </p:cNvGraphicFramePr>
          <p:nvPr/>
        </p:nvGraphicFramePr>
        <p:xfrm>
          <a:off x="108551" y="873125"/>
          <a:ext cx="3859302" cy="738701"/>
        </p:xfrm>
        <a:graphic>
          <a:graphicData uri="http://schemas.openxmlformats.org/presentationml/2006/ole">
            <p:oleObj spid="_x0000_s437255" name="Equation" r:id="rId9" imgW="2590800" imgH="495300" progId="Equation.3">
              <p:embed/>
            </p:oleObj>
          </a:graphicData>
        </a:graphic>
      </p:graphicFrame>
      <p:grpSp>
        <p:nvGrpSpPr>
          <p:cNvPr id="7" name="Group 41"/>
          <p:cNvGrpSpPr/>
          <p:nvPr/>
        </p:nvGrpSpPr>
        <p:grpSpPr>
          <a:xfrm>
            <a:off x="942659" y="938261"/>
            <a:ext cx="6713269" cy="647701"/>
            <a:chOff x="942659" y="938261"/>
            <a:chExt cx="6713269" cy="647701"/>
          </a:xfrm>
        </p:grpSpPr>
        <p:sp>
          <p:nvSpPr>
            <p:cNvPr id="34" name="TextBox 33"/>
            <p:cNvSpPr txBox="1"/>
            <p:nvPr/>
          </p:nvSpPr>
          <p:spPr>
            <a:xfrm>
              <a:off x="4383671" y="942694"/>
              <a:ext cx="32722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Dominated by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37" name="Oval 36"/>
            <p:cNvSpPr/>
            <p:nvPr/>
          </p:nvSpPr>
          <p:spPr>
            <a:xfrm>
              <a:off x="942659" y="938261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42"/>
          <p:cNvGrpSpPr/>
          <p:nvPr/>
        </p:nvGrpSpPr>
        <p:grpSpPr>
          <a:xfrm>
            <a:off x="2727690" y="927405"/>
            <a:ext cx="4523312" cy="662709"/>
            <a:chOff x="2727690" y="927405"/>
            <a:chExt cx="4523312" cy="662709"/>
          </a:xfrm>
        </p:grpSpPr>
        <p:sp>
          <p:nvSpPr>
            <p:cNvPr id="40" name="Oval 39"/>
            <p:cNvSpPr/>
            <p:nvPr/>
          </p:nvSpPr>
          <p:spPr>
            <a:xfrm>
              <a:off x="2727690" y="927405"/>
              <a:ext cx="1142467" cy="647701"/>
            </a:xfrm>
            <a:prstGeom prst="ellipse">
              <a:avLst/>
            </a:prstGeom>
            <a:solidFill>
              <a:schemeClr val="accent3">
                <a:lumMod val="75000"/>
                <a:alpha val="2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820679" y="1220782"/>
              <a:ext cx="24303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slightly dependent on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</a:p>
          </p:txBody>
        </p:sp>
      </p:grpSp>
      <p:grpSp>
        <p:nvGrpSpPr>
          <p:cNvPr id="16" name="Group 47"/>
          <p:cNvGrpSpPr/>
          <p:nvPr/>
        </p:nvGrpSpPr>
        <p:grpSpPr>
          <a:xfrm>
            <a:off x="3859302" y="4246569"/>
            <a:ext cx="4423486" cy="651499"/>
            <a:chOff x="3859302" y="4246569"/>
            <a:chExt cx="4423486" cy="651499"/>
          </a:xfrm>
        </p:grpSpPr>
        <p:sp>
          <p:nvSpPr>
            <p:cNvPr id="30" name="Oval 29"/>
            <p:cNvSpPr/>
            <p:nvPr/>
          </p:nvSpPr>
          <p:spPr>
            <a:xfrm>
              <a:off x="3859302" y="4246569"/>
              <a:ext cx="1142467" cy="647701"/>
            </a:xfrm>
            <a:prstGeom prst="ellipse">
              <a:avLst/>
            </a:prstGeom>
            <a:solidFill>
              <a:schemeClr val="accent3">
                <a:lumMod val="75000"/>
                <a:alpha val="2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852465" y="4528736"/>
              <a:ext cx="24303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slightly dependent on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</a:p>
          </p:txBody>
        </p:sp>
      </p:grpSp>
      <p:sp>
        <p:nvSpPr>
          <p:cNvPr id="36" name="Slide Number Placeholder 3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38</a:t>
            </a:fld>
            <a:endParaRPr lang="en-US"/>
          </a:p>
        </p:txBody>
      </p:sp>
      <p:pic>
        <p:nvPicPr>
          <p:cNvPr id="7" name="Picture 6" descr="plot-ALU_AUT_AUL.pdf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2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887477"/>
            <a:ext cx="8115000" cy="5012703"/>
          </a:xfrm>
          <a:prstGeom prst="rect">
            <a:avLst/>
          </a:prstGeom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Asymmetries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19858" y="5796039"/>
            <a:ext cx="20086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FF"/>
                </a:solidFill>
              </a:rPr>
              <a:t>Plots from D. Mueller</a:t>
            </a:r>
            <a:endParaRPr lang="en-US" sz="1600" b="1" dirty="0">
              <a:solidFill>
                <a:srgbClr val="0000FF"/>
              </a:solidFill>
            </a:endParaRPr>
          </a:p>
        </p:txBody>
      </p:sp>
      <p:sp>
        <p:nvSpPr>
          <p:cNvPr id="10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11" name="Picture 10" descr="plot-BCA.eps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4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0" y="1409161"/>
            <a:ext cx="9144000" cy="40396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Arc 119"/>
          <p:cNvSpPr/>
          <p:nvPr/>
        </p:nvSpPr>
        <p:spPr>
          <a:xfrm>
            <a:off x="3173413" y="6216650"/>
            <a:ext cx="1041400" cy="1206500"/>
          </a:xfrm>
          <a:prstGeom prst="arc">
            <a:avLst>
              <a:gd name="adj1" fmla="val 16200000"/>
              <a:gd name="adj2" fmla="val 21320030"/>
            </a:avLst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1" name="Arc 120"/>
          <p:cNvSpPr/>
          <p:nvPr/>
        </p:nvSpPr>
        <p:spPr>
          <a:xfrm flipH="1">
            <a:off x="4595813" y="6210300"/>
            <a:ext cx="1041400" cy="1206500"/>
          </a:xfrm>
          <a:prstGeom prst="arc">
            <a:avLst>
              <a:gd name="adj1" fmla="val 16200000"/>
              <a:gd name="adj2" fmla="val 21320030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7" name="Arc 236"/>
          <p:cNvSpPr>
            <a:spLocks noChangeAspect="1"/>
          </p:cNvSpPr>
          <p:nvPr/>
        </p:nvSpPr>
        <p:spPr>
          <a:xfrm rot="18146531">
            <a:off x="1539833" y="1110779"/>
            <a:ext cx="4490346" cy="3825875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DD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90" name="Arc 289"/>
          <p:cNvSpPr>
            <a:spLocks noChangeAspect="1"/>
          </p:cNvSpPr>
          <p:nvPr/>
        </p:nvSpPr>
        <p:spPr>
          <a:xfrm rot="7277956">
            <a:off x="2842486" y="2432768"/>
            <a:ext cx="3890142" cy="3911311"/>
          </a:xfrm>
          <a:prstGeom prst="arc">
            <a:avLst>
              <a:gd name="adj1" fmla="val 16200000"/>
              <a:gd name="adj2" fmla="val 19504192"/>
            </a:avLst>
          </a:prstGeom>
          <a:ln w="38100" cap="flat" cmpd="sng" algn="ctr">
            <a:solidFill>
              <a:srgbClr val="DD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6629" name="Text Box 110"/>
          <p:cNvSpPr txBox="1">
            <a:spLocks noChangeArrowheads="1"/>
          </p:cNvSpPr>
          <p:nvPr/>
        </p:nvSpPr>
        <p:spPr bwMode="auto">
          <a:xfrm>
            <a:off x="3574228" y="5658395"/>
            <a:ext cx="166153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sz="1600" dirty="0" err="1" smtClean="0">
                <a:solidFill>
                  <a:srgbClr val="FF0000"/>
                </a:solidFill>
                <a:latin typeface="Comic Sans MS" pitchFamily="-110" charset="0"/>
                <a:ea typeface="Comic Sans MS" pitchFamily="-110" charset="0"/>
                <a:cs typeface="Comic Sans MS" pitchFamily="-110" charset="0"/>
              </a:rPr>
              <a:t>eRHIC</a:t>
            </a:r>
            <a:r>
              <a:rPr lang="en-US" sz="1600" dirty="0" smtClean="0">
                <a:solidFill>
                  <a:srgbClr val="FF0000"/>
                </a:solidFill>
                <a:latin typeface="Comic Sans MS" pitchFamily="-110" charset="0"/>
                <a:ea typeface="Comic Sans MS" pitchFamily="-110" charset="0"/>
                <a:cs typeface="Comic Sans MS" pitchFamily="-110" charset="0"/>
              </a:rPr>
              <a:t>-</a:t>
            </a:r>
            <a:r>
              <a:rPr lang="en-US" sz="1600" dirty="0" err="1" smtClean="0">
                <a:solidFill>
                  <a:srgbClr val="FF0000"/>
                </a:solidFill>
                <a:latin typeface="Comic Sans MS" pitchFamily="-110" charset="0"/>
                <a:ea typeface="Comic Sans MS" pitchFamily="-110" charset="0"/>
                <a:cs typeface="Comic Sans MS" pitchFamily="-110" charset="0"/>
              </a:rPr>
              <a:t>Det</a:t>
            </a:r>
            <a:r>
              <a:rPr lang="en-US" sz="1600" dirty="0" smtClean="0">
                <a:solidFill>
                  <a:srgbClr val="FF0000"/>
                </a:solidFill>
                <a:latin typeface="Comic Sans MS" pitchFamily="-110" charset="0"/>
                <a:ea typeface="Comic Sans MS" pitchFamily="-110" charset="0"/>
                <a:cs typeface="Comic Sans MS" pitchFamily="-110" charset="0"/>
              </a:rPr>
              <a:t>-II</a:t>
            </a:r>
            <a:endParaRPr lang="en-US" sz="1600" dirty="0">
              <a:solidFill>
                <a:srgbClr val="FF0000"/>
              </a:solidFill>
              <a:latin typeface="Comic Sans MS" pitchFamily="-110" charset="0"/>
              <a:ea typeface="Comic Sans MS" pitchFamily="-110" charset="0"/>
              <a:cs typeface="Comic Sans MS" pitchFamily="-110" charset="0"/>
            </a:endParaRPr>
          </a:p>
        </p:txBody>
      </p:sp>
      <p:sp>
        <p:nvSpPr>
          <p:cNvPr id="26630" name="Text Box 111"/>
          <p:cNvSpPr txBox="1">
            <a:spLocks noChangeArrowheads="1"/>
          </p:cNvSpPr>
          <p:nvPr/>
        </p:nvSpPr>
        <p:spPr bwMode="auto">
          <a:xfrm rot="3600000">
            <a:off x="1561495" y="4394005"/>
            <a:ext cx="15726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sz="1600" dirty="0" err="1" smtClean="0">
                <a:solidFill>
                  <a:srgbClr val="FF0000"/>
                </a:solidFill>
                <a:latin typeface="Comic Sans MS" pitchFamily="-110" charset="0"/>
                <a:ea typeface="Comic Sans MS" pitchFamily="-110" charset="0"/>
                <a:cs typeface="Comic Sans MS" pitchFamily="-110" charset="0"/>
              </a:rPr>
              <a:t>eRHIC</a:t>
            </a:r>
            <a:r>
              <a:rPr lang="en-US" sz="1600" dirty="0" smtClean="0">
                <a:solidFill>
                  <a:srgbClr val="FF0000"/>
                </a:solidFill>
                <a:latin typeface="Comic Sans MS" pitchFamily="-110" charset="0"/>
                <a:ea typeface="Comic Sans MS" pitchFamily="-110" charset="0"/>
                <a:cs typeface="Comic Sans MS" pitchFamily="-110" charset="0"/>
              </a:rPr>
              <a:t> DET-I</a:t>
            </a:r>
            <a:endParaRPr lang="en-US" sz="1600" dirty="0">
              <a:solidFill>
                <a:srgbClr val="FF0000"/>
              </a:solidFill>
              <a:latin typeface="Comic Sans MS" pitchFamily="-110" charset="0"/>
              <a:ea typeface="Comic Sans MS" pitchFamily="-110" charset="0"/>
              <a:cs typeface="Comic Sans MS" pitchFamily="-110" charset="0"/>
            </a:endParaRPr>
          </a:p>
        </p:txBody>
      </p:sp>
      <p:sp>
        <p:nvSpPr>
          <p:cNvPr id="146" name="Arc 145"/>
          <p:cNvSpPr>
            <a:spLocks noChangeAspect="1"/>
          </p:cNvSpPr>
          <p:nvPr/>
        </p:nvSpPr>
        <p:spPr>
          <a:xfrm>
            <a:off x="2992438" y="1074738"/>
            <a:ext cx="3657600" cy="3657600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3" name="Arc 152"/>
          <p:cNvSpPr>
            <a:spLocks noChangeAspect="1"/>
          </p:cNvSpPr>
          <p:nvPr/>
        </p:nvSpPr>
        <p:spPr>
          <a:xfrm>
            <a:off x="3008313" y="1035050"/>
            <a:ext cx="3657600" cy="3657600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4" name="Arc 153"/>
          <p:cNvSpPr>
            <a:spLocks noChangeAspect="1"/>
          </p:cNvSpPr>
          <p:nvPr/>
        </p:nvSpPr>
        <p:spPr>
          <a:xfrm rot="18000000">
            <a:off x="2117725" y="1033463"/>
            <a:ext cx="3657600" cy="3657600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7" name="Arc 156"/>
          <p:cNvSpPr>
            <a:spLocks noChangeAspect="1"/>
          </p:cNvSpPr>
          <p:nvPr/>
        </p:nvSpPr>
        <p:spPr>
          <a:xfrm rot="14400000">
            <a:off x="1677988" y="1803400"/>
            <a:ext cx="3657600" cy="3657600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9" name="Arc 158"/>
          <p:cNvSpPr>
            <a:spLocks noChangeAspect="1"/>
          </p:cNvSpPr>
          <p:nvPr/>
        </p:nvSpPr>
        <p:spPr>
          <a:xfrm rot="10800000">
            <a:off x="2114550" y="2571750"/>
            <a:ext cx="3657600" cy="3657600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1" name="Arc 160"/>
          <p:cNvSpPr>
            <a:spLocks noChangeAspect="1"/>
          </p:cNvSpPr>
          <p:nvPr/>
        </p:nvSpPr>
        <p:spPr>
          <a:xfrm rot="7200000">
            <a:off x="3005138" y="2568575"/>
            <a:ext cx="3657600" cy="3657600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2" name="Arc 161"/>
          <p:cNvSpPr>
            <a:spLocks noChangeAspect="1"/>
          </p:cNvSpPr>
          <p:nvPr/>
        </p:nvSpPr>
        <p:spPr>
          <a:xfrm rot="3600000">
            <a:off x="3452813" y="1801813"/>
            <a:ext cx="3657600" cy="3657600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5" name="Arc 164"/>
          <p:cNvSpPr>
            <a:spLocks noChangeAspect="1"/>
          </p:cNvSpPr>
          <p:nvPr/>
        </p:nvSpPr>
        <p:spPr>
          <a:xfrm rot="18000000">
            <a:off x="2144713" y="1068388"/>
            <a:ext cx="3657600" cy="3657600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6" name="Arc 165"/>
          <p:cNvSpPr>
            <a:spLocks noChangeAspect="1"/>
          </p:cNvSpPr>
          <p:nvPr/>
        </p:nvSpPr>
        <p:spPr>
          <a:xfrm rot="14400000">
            <a:off x="1722438" y="1803400"/>
            <a:ext cx="3657600" cy="3657600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7" name="Arc 166"/>
          <p:cNvSpPr>
            <a:spLocks noChangeAspect="1"/>
          </p:cNvSpPr>
          <p:nvPr/>
        </p:nvSpPr>
        <p:spPr>
          <a:xfrm rot="10800000">
            <a:off x="2143125" y="2533650"/>
            <a:ext cx="3657600" cy="3657600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9" name="Arc 168"/>
          <p:cNvSpPr>
            <a:spLocks noChangeAspect="1"/>
          </p:cNvSpPr>
          <p:nvPr/>
        </p:nvSpPr>
        <p:spPr>
          <a:xfrm rot="7200000">
            <a:off x="2984500" y="2530475"/>
            <a:ext cx="3657600" cy="3657600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7" name="Arc 146"/>
          <p:cNvSpPr>
            <a:spLocks noChangeAspect="1"/>
          </p:cNvSpPr>
          <p:nvPr/>
        </p:nvSpPr>
        <p:spPr>
          <a:xfrm rot="7200000" flipH="1">
            <a:off x="3409950" y="1790700"/>
            <a:ext cx="3657600" cy="3657600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6645" name="Line 184"/>
          <p:cNvSpPr>
            <a:spLocks noChangeShapeType="1"/>
          </p:cNvSpPr>
          <p:nvPr/>
        </p:nvSpPr>
        <p:spPr bwMode="auto">
          <a:xfrm rot="18000000" flipV="1">
            <a:off x="6175375" y="4903788"/>
            <a:ext cx="914400" cy="0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647" name="Line 184"/>
          <p:cNvSpPr>
            <a:spLocks noChangeShapeType="1"/>
          </p:cNvSpPr>
          <p:nvPr/>
        </p:nvSpPr>
        <p:spPr bwMode="auto">
          <a:xfrm flipV="1">
            <a:off x="3919538" y="1054100"/>
            <a:ext cx="914400" cy="0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649" name="Line 184"/>
          <p:cNvSpPr>
            <a:spLocks noChangeShapeType="1"/>
          </p:cNvSpPr>
          <p:nvPr/>
        </p:nvSpPr>
        <p:spPr bwMode="auto">
          <a:xfrm rot="14400000" flipV="1">
            <a:off x="1709738" y="4935538"/>
            <a:ext cx="914400" cy="0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650" name="Line 184"/>
          <p:cNvSpPr>
            <a:spLocks noChangeShapeType="1"/>
          </p:cNvSpPr>
          <p:nvPr/>
        </p:nvSpPr>
        <p:spPr bwMode="auto">
          <a:xfrm flipV="1">
            <a:off x="3948113" y="6208713"/>
            <a:ext cx="914400" cy="0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651" name="Rectangle 13"/>
          <p:cNvSpPr>
            <a:spLocks noChangeArrowheads="1"/>
          </p:cNvSpPr>
          <p:nvPr/>
        </p:nvSpPr>
        <p:spPr bwMode="auto">
          <a:xfrm rot="10800000">
            <a:off x="4249738" y="6079587"/>
            <a:ext cx="271896" cy="231261"/>
          </a:xfrm>
          <a:prstGeom prst="rect">
            <a:avLst/>
          </a:prstGeom>
          <a:gradFill flip="none" rotWithShape="1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13500000" scaled="0"/>
            <a:tileRect/>
          </a:gra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en-US" dirty="0">
              <a:latin typeface="Comic Sans MS" pitchFamily="-110" charset="0"/>
              <a:ea typeface="Comic Sans MS" pitchFamily="-110" charset="0"/>
              <a:cs typeface="Comic Sans MS" pitchFamily="-110" charset="0"/>
            </a:endParaRPr>
          </a:p>
        </p:txBody>
      </p:sp>
      <p:sp>
        <p:nvSpPr>
          <p:cNvPr id="26652" name="Rectangle 136"/>
          <p:cNvSpPr>
            <a:spLocks noChangeArrowheads="1"/>
          </p:cNvSpPr>
          <p:nvPr/>
        </p:nvSpPr>
        <p:spPr bwMode="auto">
          <a:xfrm rot="3600000">
            <a:off x="2058862" y="4826685"/>
            <a:ext cx="228636" cy="217234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en-US" dirty="0">
              <a:latin typeface="Comic Sans MS" pitchFamily="-110" charset="0"/>
              <a:ea typeface="Comic Sans MS" pitchFamily="-110" charset="0"/>
              <a:cs typeface="Comic Sans MS" pitchFamily="-110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6253149" y="1342222"/>
            <a:ext cx="1504433" cy="1828800"/>
          </a:xfrm>
          <a:prstGeom prst="ellipse">
            <a:avLst/>
          </a:prstGeom>
          <a:noFill/>
          <a:ln w="38100" cap="flat" cmpd="dbl" algn="ctr">
            <a:solidFill>
              <a:srgbClr val="66FFCC">
                <a:alpha val="44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6" name="Arc 235"/>
          <p:cNvSpPr>
            <a:spLocks noChangeAspect="1"/>
          </p:cNvSpPr>
          <p:nvPr/>
        </p:nvSpPr>
        <p:spPr>
          <a:xfrm rot="577047">
            <a:off x="2286479" y="862943"/>
            <a:ext cx="4529907" cy="3880888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DD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261" name="Straight Connector 260"/>
          <p:cNvCxnSpPr>
            <a:stCxn id="237" idx="2"/>
            <a:endCxn id="236" idx="0"/>
          </p:cNvCxnSpPr>
          <p:nvPr/>
        </p:nvCxnSpPr>
        <p:spPr>
          <a:xfrm>
            <a:off x="3840494" y="883643"/>
            <a:ext cx="1035129" cy="6573"/>
          </a:xfrm>
          <a:prstGeom prst="line">
            <a:avLst/>
          </a:prstGeom>
          <a:ln w="38100">
            <a:solidFill>
              <a:srgbClr val="DD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6" name="Arc 265"/>
          <p:cNvSpPr>
            <a:spLocks noChangeAspect="1"/>
          </p:cNvSpPr>
          <p:nvPr/>
        </p:nvSpPr>
        <p:spPr>
          <a:xfrm rot="14995628">
            <a:off x="1197943" y="2034373"/>
            <a:ext cx="4721515" cy="3767184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DD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74" name="Arc 273"/>
          <p:cNvSpPr>
            <a:spLocks noChangeAspect="1"/>
          </p:cNvSpPr>
          <p:nvPr/>
        </p:nvSpPr>
        <p:spPr>
          <a:xfrm rot="11169758">
            <a:off x="1828086" y="2592650"/>
            <a:ext cx="4721515" cy="3767184"/>
          </a:xfrm>
          <a:prstGeom prst="arc">
            <a:avLst>
              <a:gd name="adj1" fmla="val 16200000"/>
              <a:gd name="adj2" fmla="val 19361024"/>
            </a:avLst>
          </a:prstGeom>
          <a:ln w="38100" cap="flat" cmpd="sng" algn="ctr">
            <a:solidFill>
              <a:srgbClr val="DD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286" name="Straight Connector 285"/>
          <p:cNvCxnSpPr>
            <a:stCxn id="266" idx="0"/>
            <a:endCxn id="274" idx="2"/>
          </p:cNvCxnSpPr>
          <p:nvPr/>
        </p:nvCxnSpPr>
        <p:spPr>
          <a:xfrm rot="16200000" flipH="1">
            <a:off x="1559694" y="4794271"/>
            <a:ext cx="1022176" cy="562517"/>
          </a:xfrm>
          <a:prstGeom prst="line">
            <a:avLst/>
          </a:prstGeom>
          <a:ln w="38100">
            <a:solidFill>
              <a:srgbClr val="DD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9" name="Arc 288"/>
          <p:cNvSpPr>
            <a:spLocks noChangeAspect="1"/>
          </p:cNvSpPr>
          <p:nvPr/>
        </p:nvSpPr>
        <p:spPr>
          <a:xfrm rot="3574480">
            <a:off x="2987577" y="1497163"/>
            <a:ext cx="4357039" cy="3923383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DD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291" name="Straight Connector 290"/>
          <p:cNvCxnSpPr>
            <a:stCxn id="289" idx="2"/>
            <a:endCxn id="290" idx="0"/>
          </p:cNvCxnSpPr>
          <p:nvPr/>
        </p:nvCxnSpPr>
        <p:spPr>
          <a:xfrm rot="5400000">
            <a:off x="6273874" y="4656220"/>
            <a:ext cx="932907" cy="563459"/>
          </a:xfrm>
          <a:prstGeom prst="line">
            <a:avLst/>
          </a:prstGeom>
          <a:ln w="38100">
            <a:solidFill>
              <a:srgbClr val="DD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" name="Group 191"/>
          <p:cNvGrpSpPr>
            <a:grpSpLocks noChangeAspect="1"/>
          </p:cNvGrpSpPr>
          <p:nvPr/>
        </p:nvGrpSpPr>
        <p:grpSpPr bwMode="auto">
          <a:xfrm rot="3651754">
            <a:off x="6410634" y="2196896"/>
            <a:ext cx="623480" cy="136260"/>
            <a:chOff x="786993" y="1745932"/>
            <a:chExt cx="740248" cy="161824"/>
          </a:xfrm>
        </p:grpSpPr>
        <p:grpSp>
          <p:nvGrpSpPr>
            <p:cNvPr id="4" name="Group 102"/>
            <p:cNvGrpSpPr>
              <a:grpSpLocks/>
            </p:cNvGrpSpPr>
            <p:nvPr/>
          </p:nvGrpSpPr>
          <p:grpSpPr bwMode="auto">
            <a:xfrm>
              <a:off x="1335274" y="1746533"/>
              <a:ext cx="191967" cy="158541"/>
              <a:chOff x="1338874" y="1146562"/>
              <a:chExt cx="191967" cy="158541"/>
            </a:xfrm>
          </p:grpSpPr>
          <p:sp>
            <p:nvSpPr>
              <p:cNvPr id="255" name="Oval 115"/>
              <p:cNvSpPr>
                <a:spLocks noChangeArrowheads="1"/>
              </p:cNvSpPr>
              <p:nvPr/>
            </p:nvSpPr>
            <p:spPr bwMode="auto">
              <a:xfrm flipH="1">
                <a:off x="1476818" y="1149346"/>
                <a:ext cx="54023" cy="15575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Comic Sans MS"/>
                  <a:ea typeface="+mn-ea"/>
                  <a:cs typeface="Comic Sans MS"/>
                </a:endParaRPr>
              </a:p>
            </p:txBody>
          </p:sp>
          <p:sp>
            <p:nvSpPr>
              <p:cNvPr id="256" name="Oval 116"/>
              <p:cNvSpPr>
                <a:spLocks noChangeArrowheads="1"/>
              </p:cNvSpPr>
              <p:nvPr/>
            </p:nvSpPr>
            <p:spPr bwMode="auto">
              <a:xfrm flipH="1">
                <a:off x="1432884" y="1148748"/>
                <a:ext cx="50844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4000" dirty="0">
                  <a:latin typeface="Comic Sans MS"/>
                  <a:ea typeface="+mn-ea"/>
                  <a:cs typeface="Comic Sans MS"/>
                </a:endParaRPr>
              </a:p>
            </p:txBody>
          </p:sp>
          <p:sp>
            <p:nvSpPr>
              <p:cNvPr id="257" name="Oval 117"/>
              <p:cNvSpPr>
                <a:spLocks noChangeAspect="1" noChangeArrowheads="1"/>
              </p:cNvSpPr>
              <p:nvPr/>
            </p:nvSpPr>
            <p:spPr bwMode="auto">
              <a:xfrm flipH="1">
                <a:off x="1383021" y="1146562"/>
                <a:ext cx="54023" cy="15575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Comic Sans MS"/>
                  <a:ea typeface="+mn-ea"/>
                  <a:cs typeface="Comic Sans MS"/>
                </a:endParaRPr>
              </a:p>
            </p:txBody>
          </p:sp>
          <p:sp>
            <p:nvSpPr>
              <p:cNvPr id="258" name="Oval 118"/>
              <p:cNvSpPr>
                <a:spLocks noChangeArrowheads="1"/>
              </p:cNvSpPr>
              <p:nvPr/>
            </p:nvSpPr>
            <p:spPr bwMode="auto">
              <a:xfrm flipH="1">
                <a:off x="1338874" y="1146759"/>
                <a:ext cx="54023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Comic Sans MS"/>
                  <a:ea typeface="+mn-ea"/>
                  <a:cs typeface="Comic Sans MS"/>
                </a:endParaRPr>
              </a:p>
            </p:txBody>
          </p:sp>
        </p:grpSp>
        <p:grpSp>
          <p:nvGrpSpPr>
            <p:cNvPr id="5" name="Group 103"/>
            <p:cNvGrpSpPr>
              <a:grpSpLocks/>
            </p:cNvGrpSpPr>
            <p:nvPr/>
          </p:nvGrpSpPr>
          <p:grpSpPr bwMode="auto">
            <a:xfrm>
              <a:off x="1155938" y="1745932"/>
              <a:ext cx="189214" cy="159104"/>
              <a:chOff x="1343464" y="1144477"/>
              <a:chExt cx="189214" cy="159104"/>
            </a:xfrm>
          </p:grpSpPr>
          <p:sp>
            <p:nvSpPr>
              <p:cNvPr id="251" name="Oval 115"/>
              <p:cNvSpPr>
                <a:spLocks noChangeArrowheads="1"/>
              </p:cNvSpPr>
              <p:nvPr/>
            </p:nvSpPr>
            <p:spPr bwMode="auto">
              <a:xfrm flipH="1">
                <a:off x="1478655" y="1145473"/>
                <a:ext cx="54023" cy="15575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Comic Sans MS"/>
                  <a:ea typeface="+mn-ea"/>
                  <a:cs typeface="Comic Sans MS"/>
                </a:endParaRPr>
              </a:p>
            </p:txBody>
          </p:sp>
          <p:sp>
            <p:nvSpPr>
              <p:cNvPr id="252" name="Oval 116"/>
              <p:cNvSpPr>
                <a:spLocks noChangeArrowheads="1"/>
              </p:cNvSpPr>
              <p:nvPr/>
            </p:nvSpPr>
            <p:spPr bwMode="auto">
              <a:xfrm flipH="1">
                <a:off x="1434508" y="1145670"/>
                <a:ext cx="54023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4000" dirty="0">
                  <a:latin typeface="Comic Sans MS"/>
                  <a:ea typeface="+mn-ea"/>
                  <a:cs typeface="Comic Sans MS"/>
                </a:endParaRPr>
              </a:p>
            </p:txBody>
          </p:sp>
          <p:sp>
            <p:nvSpPr>
              <p:cNvPr id="253" name="Oval 117"/>
              <p:cNvSpPr>
                <a:spLocks noChangeArrowheads="1"/>
              </p:cNvSpPr>
              <p:nvPr/>
            </p:nvSpPr>
            <p:spPr bwMode="auto">
              <a:xfrm flipH="1">
                <a:off x="1388985" y="1147826"/>
                <a:ext cx="50844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Comic Sans MS"/>
                  <a:ea typeface="+mn-ea"/>
                  <a:cs typeface="Comic Sans MS"/>
                </a:endParaRPr>
              </a:p>
            </p:txBody>
          </p:sp>
          <p:sp>
            <p:nvSpPr>
              <p:cNvPr id="254" name="Oval 118"/>
              <p:cNvSpPr>
                <a:spLocks noChangeArrowheads="1"/>
              </p:cNvSpPr>
              <p:nvPr/>
            </p:nvSpPr>
            <p:spPr bwMode="auto">
              <a:xfrm flipH="1">
                <a:off x="1343464" y="1144477"/>
                <a:ext cx="54021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Comic Sans MS"/>
                  <a:ea typeface="+mn-ea"/>
                  <a:cs typeface="Comic Sans MS"/>
                </a:endParaRPr>
              </a:p>
            </p:txBody>
          </p:sp>
        </p:grpSp>
        <p:grpSp>
          <p:nvGrpSpPr>
            <p:cNvPr id="6" name="Group 108"/>
            <p:cNvGrpSpPr>
              <a:grpSpLocks/>
            </p:cNvGrpSpPr>
            <p:nvPr/>
          </p:nvGrpSpPr>
          <p:grpSpPr bwMode="auto">
            <a:xfrm>
              <a:off x="970671" y="1748853"/>
              <a:ext cx="191965" cy="158540"/>
              <a:chOff x="1342123" y="1145914"/>
              <a:chExt cx="191965" cy="158540"/>
            </a:xfrm>
          </p:grpSpPr>
          <p:sp>
            <p:nvSpPr>
              <p:cNvPr id="247" name="Oval 115"/>
              <p:cNvSpPr>
                <a:spLocks noChangeArrowheads="1"/>
              </p:cNvSpPr>
              <p:nvPr/>
            </p:nvSpPr>
            <p:spPr bwMode="auto">
              <a:xfrm flipH="1">
                <a:off x="1480067" y="1148697"/>
                <a:ext cx="54021" cy="15575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Comic Sans MS"/>
                  <a:ea typeface="+mn-ea"/>
                  <a:cs typeface="Comic Sans MS"/>
                </a:endParaRPr>
              </a:p>
            </p:txBody>
          </p:sp>
          <p:sp>
            <p:nvSpPr>
              <p:cNvPr id="248" name="Oval 116"/>
              <p:cNvSpPr>
                <a:spLocks noChangeArrowheads="1"/>
              </p:cNvSpPr>
              <p:nvPr/>
            </p:nvSpPr>
            <p:spPr bwMode="auto">
              <a:xfrm flipH="1">
                <a:off x="1436132" y="1148099"/>
                <a:ext cx="50844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4000" dirty="0">
                  <a:latin typeface="Comic Sans MS"/>
                  <a:ea typeface="+mn-ea"/>
                  <a:cs typeface="Comic Sans MS"/>
                </a:endParaRPr>
              </a:p>
            </p:txBody>
          </p:sp>
          <p:sp>
            <p:nvSpPr>
              <p:cNvPr id="249" name="Oval 117"/>
              <p:cNvSpPr>
                <a:spLocks noChangeArrowheads="1"/>
              </p:cNvSpPr>
              <p:nvPr/>
            </p:nvSpPr>
            <p:spPr bwMode="auto">
              <a:xfrm flipH="1">
                <a:off x="1386269" y="1145914"/>
                <a:ext cx="54021" cy="15575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Comic Sans MS"/>
                  <a:ea typeface="+mn-ea"/>
                  <a:cs typeface="Comic Sans MS"/>
                </a:endParaRPr>
              </a:p>
            </p:txBody>
          </p:sp>
          <p:sp>
            <p:nvSpPr>
              <p:cNvPr id="250" name="Oval 118"/>
              <p:cNvSpPr>
                <a:spLocks noChangeArrowheads="1"/>
              </p:cNvSpPr>
              <p:nvPr/>
            </p:nvSpPr>
            <p:spPr bwMode="auto">
              <a:xfrm flipH="1">
                <a:off x="1342123" y="1146111"/>
                <a:ext cx="54021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Comic Sans MS"/>
                  <a:ea typeface="+mn-ea"/>
                  <a:cs typeface="Comic Sans MS"/>
                </a:endParaRPr>
              </a:p>
            </p:txBody>
          </p:sp>
        </p:grpSp>
        <p:grpSp>
          <p:nvGrpSpPr>
            <p:cNvPr id="7" name="Group 118"/>
            <p:cNvGrpSpPr>
              <a:grpSpLocks/>
            </p:cNvGrpSpPr>
            <p:nvPr/>
          </p:nvGrpSpPr>
          <p:grpSpPr bwMode="auto">
            <a:xfrm>
              <a:off x="786993" y="1749218"/>
              <a:ext cx="191965" cy="158538"/>
              <a:chOff x="1342461" y="1144795"/>
              <a:chExt cx="191965" cy="158538"/>
            </a:xfrm>
          </p:grpSpPr>
          <p:sp>
            <p:nvSpPr>
              <p:cNvPr id="243" name="Oval 115"/>
              <p:cNvSpPr>
                <a:spLocks noChangeArrowheads="1"/>
              </p:cNvSpPr>
              <p:nvPr/>
            </p:nvSpPr>
            <p:spPr bwMode="auto">
              <a:xfrm flipH="1">
                <a:off x="1480405" y="1147578"/>
                <a:ext cx="54021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Comic Sans MS"/>
                  <a:ea typeface="+mn-ea"/>
                  <a:cs typeface="Comic Sans MS"/>
                </a:endParaRPr>
              </a:p>
            </p:txBody>
          </p:sp>
          <p:sp>
            <p:nvSpPr>
              <p:cNvPr id="244" name="Oval 116"/>
              <p:cNvSpPr>
                <a:spLocks noChangeArrowheads="1"/>
              </p:cNvSpPr>
              <p:nvPr/>
            </p:nvSpPr>
            <p:spPr bwMode="auto">
              <a:xfrm flipH="1">
                <a:off x="1436471" y="1146980"/>
                <a:ext cx="50844" cy="15575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4000" dirty="0">
                  <a:latin typeface="Comic Sans MS"/>
                  <a:ea typeface="+mn-ea"/>
                  <a:cs typeface="Comic Sans MS"/>
                </a:endParaRPr>
              </a:p>
            </p:txBody>
          </p:sp>
          <p:sp>
            <p:nvSpPr>
              <p:cNvPr id="245" name="Oval 117"/>
              <p:cNvSpPr>
                <a:spLocks noChangeArrowheads="1"/>
              </p:cNvSpPr>
              <p:nvPr/>
            </p:nvSpPr>
            <p:spPr bwMode="auto">
              <a:xfrm flipH="1">
                <a:off x="1386608" y="1144795"/>
                <a:ext cx="54021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Comic Sans MS"/>
                  <a:ea typeface="+mn-ea"/>
                  <a:cs typeface="Comic Sans MS"/>
                </a:endParaRPr>
              </a:p>
            </p:txBody>
          </p:sp>
          <p:sp>
            <p:nvSpPr>
              <p:cNvPr id="246" name="Oval 118"/>
              <p:cNvSpPr>
                <a:spLocks noChangeArrowheads="1"/>
              </p:cNvSpPr>
              <p:nvPr/>
            </p:nvSpPr>
            <p:spPr bwMode="auto">
              <a:xfrm flipH="1">
                <a:off x="1342461" y="1144993"/>
                <a:ext cx="54021" cy="15575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Comic Sans MS"/>
                  <a:ea typeface="+mn-ea"/>
                  <a:cs typeface="Comic Sans MS"/>
                </a:endParaRPr>
              </a:p>
            </p:txBody>
          </p:sp>
        </p:grpSp>
      </p:grpSp>
      <p:sp>
        <p:nvSpPr>
          <p:cNvPr id="749" name="Text Box 19"/>
          <p:cNvSpPr txBox="1">
            <a:spLocks noChangeArrowheads="1"/>
          </p:cNvSpPr>
          <p:nvPr/>
        </p:nvSpPr>
        <p:spPr bwMode="auto">
          <a:xfrm rot="17993261">
            <a:off x="1423189" y="2430892"/>
            <a:ext cx="185571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i="0" dirty="0" smtClean="0">
                <a:solidFill>
                  <a:srgbClr val="1513D7"/>
                </a:solidFill>
                <a:latin typeface="Comic Sans MS"/>
                <a:cs typeface="Comic Sans MS"/>
              </a:rPr>
              <a:t>Coherent e-cooler</a:t>
            </a:r>
            <a:endParaRPr lang="en-US" sz="1200" i="0" dirty="0">
              <a:solidFill>
                <a:srgbClr val="1513D7"/>
              </a:solidFill>
              <a:latin typeface="Comic Sans MS"/>
              <a:cs typeface="Comic Sans MS"/>
            </a:endParaRPr>
          </a:p>
        </p:txBody>
      </p:sp>
      <p:sp>
        <p:nvSpPr>
          <p:cNvPr id="751" name="Freeform 750"/>
          <p:cNvSpPr/>
          <p:nvPr/>
        </p:nvSpPr>
        <p:spPr>
          <a:xfrm>
            <a:off x="4948518" y="1203960"/>
            <a:ext cx="796066" cy="268941"/>
          </a:xfrm>
          <a:custGeom>
            <a:avLst/>
            <a:gdLst>
              <a:gd name="connsiteX0" fmla="*/ 0 w 796066"/>
              <a:gd name="connsiteY0" fmla="*/ 0 h 268941"/>
              <a:gd name="connsiteX1" fmla="*/ 473336 w 796066"/>
              <a:gd name="connsiteY1" fmla="*/ 86061 h 268941"/>
              <a:gd name="connsiteX2" fmla="*/ 796066 w 796066"/>
              <a:gd name="connsiteY2" fmla="*/ 268941 h 268941"/>
              <a:gd name="connsiteX3" fmla="*/ 796066 w 796066"/>
              <a:gd name="connsiteY3" fmla="*/ 268941 h 268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6066" h="268941">
                <a:moveTo>
                  <a:pt x="0" y="0"/>
                </a:moveTo>
                <a:cubicBezTo>
                  <a:pt x="170329" y="20619"/>
                  <a:pt x="340658" y="41238"/>
                  <a:pt x="473336" y="86061"/>
                </a:cubicBezTo>
                <a:cubicBezTo>
                  <a:pt x="606014" y="130884"/>
                  <a:pt x="796066" y="268941"/>
                  <a:pt x="796066" y="268941"/>
                </a:cubicBezTo>
                <a:lnTo>
                  <a:pt x="796066" y="268941"/>
                </a:lnTo>
              </a:path>
            </a:pathLst>
          </a:custGeom>
          <a:ln>
            <a:solidFill>
              <a:srgbClr val="0000FF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52" name="Freeform 751"/>
          <p:cNvSpPr/>
          <p:nvPr/>
        </p:nvSpPr>
        <p:spPr>
          <a:xfrm rot="15409430">
            <a:off x="1239203" y="3555088"/>
            <a:ext cx="588369" cy="131531"/>
          </a:xfrm>
          <a:custGeom>
            <a:avLst/>
            <a:gdLst>
              <a:gd name="connsiteX0" fmla="*/ 0 w 796066"/>
              <a:gd name="connsiteY0" fmla="*/ 0 h 268941"/>
              <a:gd name="connsiteX1" fmla="*/ 473336 w 796066"/>
              <a:gd name="connsiteY1" fmla="*/ 86061 h 268941"/>
              <a:gd name="connsiteX2" fmla="*/ 796066 w 796066"/>
              <a:gd name="connsiteY2" fmla="*/ 268941 h 268941"/>
              <a:gd name="connsiteX3" fmla="*/ 796066 w 796066"/>
              <a:gd name="connsiteY3" fmla="*/ 268941 h 268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6066" h="268941">
                <a:moveTo>
                  <a:pt x="0" y="0"/>
                </a:moveTo>
                <a:cubicBezTo>
                  <a:pt x="170329" y="20619"/>
                  <a:pt x="340658" y="41238"/>
                  <a:pt x="473336" y="86061"/>
                </a:cubicBezTo>
                <a:cubicBezTo>
                  <a:pt x="606014" y="130884"/>
                  <a:pt x="796066" y="268941"/>
                  <a:pt x="796066" y="268941"/>
                </a:cubicBezTo>
                <a:lnTo>
                  <a:pt x="796066" y="268941"/>
                </a:lnTo>
              </a:path>
            </a:pathLst>
          </a:custGeom>
          <a:ln>
            <a:solidFill>
              <a:srgbClr val="DD0000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54" name="Line 184"/>
          <p:cNvSpPr>
            <a:spLocks noChangeShapeType="1"/>
          </p:cNvSpPr>
          <p:nvPr/>
        </p:nvSpPr>
        <p:spPr bwMode="auto">
          <a:xfrm rot="14400000" flipV="1">
            <a:off x="6168465" y="2334585"/>
            <a:ext cx="914400" cy="0"/>
          </a:xfrm>
          <a:prstGeom prst="line">
            <a:avLst/>
          </a:prstGeom>
          <a:noFill/>
          <a:ln w="76200">
            <a:solidFill>
              <a:srgbClr val="29FF1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57" name="Freeform 756"/>
          <p:cNvSpPr/>
          <p:nvPr/>
        </p:nvSpPr>
        <p:spPr>
          <a:xfrm>
            <a:off x="4918038" y="1281057"/>
            <a:ext cx="796066" cy="268941"/>
          </a:xfrm>
          <a:custGeom>
            <a:avLst/>
            <a:gdLst>
              <a:gd name="connsiteX0" fmla="*/ 0 w 796066"/>
              <a:gd name="connsiteY0" fmla="*/ 0 h 268941"/>
              <a:gd name="connsiteX1" fmla="*/ 473336 w 796066"/>
              <a:gd name="connsiteY1" fmla="*/ 86061 h 268941"/>
              <a:gd name="connsiteX2" fmla="*/ 796066 w 796066"/>
              <a:gd name="connsiteY2" fmla="*/ 268941 h 268941"/>
              <a:gd name="connsiteX3" fmla="*/ 796066 w 796066"/>
              <a:gd name="connsiteY3" fmla="*/ 268941 h 268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6066" h="268941">
                <a:moveTo>
                  <a:pt x="0" y="0"/>
                </a:moveTo>
                <a:cubicBezTo>
                  <a:pt x="170329" y="20619"/>
                  <a:pt x="340658" y="41238"/>
                  <a:pt x="473336" y="86061"/>
                </a:cubicBezTo>
                <a:cubicBezTo>
                  <a:pt x="606014" y="130884"/>
                  <a:pt x="796066" y="268941"/>
                  <a:pt x="796066" y="268941"/>
                </a:cubicBezTo>
                <a:lnTo>
                  <a:pt x="796066" y="268941"/>
                </a:lnTo>
              </a:path>
            </a:pathLst>
          </a:custGeom>
          <a:ln>
            <a:solidFill>
              <a:srgbClr val="FFFF00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648" name="Line 184"/>
          <p:cNvSpPr>
            <a:spLocks noChangeShapeType="1"/>
          </p:cNvSpPr>
          <p:nvPr/>
        </p:nvSpPr>
        <p:spPr bwMode="auto">
          <a:xfrm rot="18000000" flipV="1">
            <a:off x="1697038" y="2355850"/>
            <a:ext cx="914400" cy="0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8" name="Group 191"/>
          <p:cNvGrpSpPr>
            <a:grpSpLocks noChangeAspect="1"/>
          </p:cNvGrpSpPr>
          <p:nvPr/>
        </p:nvGrpSpPr>
        <p:grpSpPr bwMode="auto">
          <a:xfrm rot="7165234">
            <a:off x="1695758" y="2191068"/>
            <a:ext cx="623480" cy="136260"/>
            <a:chOff x="786993" y="1745932"/>
            <a:chExt cx="740248" cy="161824"/>
          </a:xfrm>
        </p:grpSpPr>
        <p:grpSp>
          <p:nvGrpSpPr>
            <p:cNvPr id="9" name="Group 102"/>
            <p:cNvGrpSpPr>
              <a:grpSpLocks/>
            </p:cNvGrpSpPr>
            <p:nvPr/>
          </p:nvGrpSpPr>
          <p:grpSpPr bwMode="auto">
            <a:xfrm>
              <a:off x="1335274" y="1746533"/>
              <a:ext cx="191967" cy="158541"/>
              <a:chOff x="1338874" y="1146562"/>
              <a:chExt cx="191967" cy="158541"/>
            </a:xfrm>
          </p:grpSpPr>
          <p:sp>
            <p:nvSpPr>
              <p:cNvPr id="193" name="Oval 115"/>
              <p:cNvSpPr>
                <a:spLocks noChangeArrowheads="1"/>
              </p:cNvSpPr>
              <p:nvPr/>
            </p:nvSpPr>
            <p:spPr bwMode="auto">
              <a:xfrm flipH="1">
                <a:off x="1476818" y="1149346"/>
                <a:ext cx="54023" cy="15575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Comic Sans MS"/>
                  <a:ea typeface="+mn-ea"/>
                  <a:cs typeface="Comic Sans MS"/>
                </a:endParaRPr>
              </a:p>
            </p:txBody>
          </p:sp>
          <p:sp>
            <p:nvSpPr>
              <p:cNvPr id="194" name="Oval 116"/>
              <p:cNvSpPr>
                <a:spLocks noChangeArrowheads="1"/>
              </p:cNvSpPr>
              <p:nvPr/>
            </p:nvSpPr>
            <p:spPr bwMode="auto">
              <a:xfrm flipH="1">
                <a:off x="1432884" y="1148748"/>
                <a:ext cx="50844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4000" dirty="0">
                  <a:latin typeface="Comic Sans MS"/>
                  <a:ea typeface="+mn-ea"/>
                  <a:cs typeface="Comic Sans MS"/>
                </a:endParaRPr>
              </a:p>
            </p:txBody>
          </p:sp>
          <p:sp>
            <p:nvSpPr>
              <p:cNvPr id="195" name="Oval 117"/>
              <p:cNvSpPr>
                <a:spLocks noChangeAspect="1" noChangeArrowheads="1"/>
              </p:cNvSpPr>
              <p:nvPr/>
            </p:nvSpPr>
            <p:spPr bwMode="auto">
              <a:xfrm flipH="1">
                <a:off x="1383021" y="1146562"/>
                <a:ext cx="54023" cy="15575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Comic Sans MS"/>
                  <a:ea typeface="+mn-ea"/>
                  <a:cs typeface="Comic Sans MS"/>
                </a:endParaRPr>
              </a:p>
            </p:txBody>
          </p:sp>
          <p:sp>
            <p:nvSpPr>
              <p:cNvPr id="196" name="Oval 118"/>
              <p:cNvSpPr>
                <a:spLocks noChangeArrowheads="1"/>
              </p:cNvSpPr>
              <p:nvPr/>
            </p:nvSpPr>
            <p:spPr bwMode="auto">
              <a:xfrm flipH="1">
                <a:off x="1338874" y="1146759"/>
                <a:ext cx="54023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Comic Sans MS"/>
                  <a:ea typeface="+mn-ea"/>
                  <a:cs typeface="Comic Sans MS"/>
                </a:endParaRPr>
              </a:p>
            </p:txBody>
          </p:sp>
        </p:grpSp>
        <p:grpSp>
          <p:nvGrpSpPr>
            <p:cNvPr id="10" name="Group 103"/>
            <p:cNvGrpSpPr>
              <a:grpSpLocks/>
            </p:cNvGrpSpPr>
            <p:nvPr/>
          </p:nvGrpSpPr>
          <p:grpSpPr bwMode="auto">
            <a:xfrm>
              <a:off x="1155938" y="1745932"/>
              <a:ext cx="189214" cy="159104"/>
              <a:chOff x="1343464" y="1144477"/>
              <a:chExt cx="189214" cy="159104"/>
            </a:xfrm>
          </p:grpSpPr>
          <p:sp>
            <p:nvSpPr>
              <p:cNvPr id="188" name="Oval 115"/>
              <p:cNvSpPr>
                <a:spLocks noChangeArrowheads="1"/>
              </p:cNvSpPr>
              <p:nvPr/>
            </p:nvSpPr>
            <p:spPr bwMode="auto">
              <a:xfrm flipH="1">
                <a:off x="1478655" y="1145473"/>
                <a:ext cx="54023" cy="15575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Comic Sans MS"/>
                  <a:ea typeface="+mn-ea"/>
                  <a:cs typeface="Comic Sans MS"/>
                </a:endParaRPr>
              </a:p>
            </p:txBody>
          </p:sp>
          <p:sp>
            <p:nvSpPr>
              <p:cNvPr id="189" name="Oval 116"/>
              <p:cNvSpPr>
                <a:spLocks noChangeArrowheads="1"/>
              </p:cNvSpPr>
              <p:nvPr/>
            </p:nvSpPr>
            <p:spPr bwMode="auto">
              <a:xfrm flipH="1">
                <a:off x="1434508" y="1145670"/>
                <a:ext cx="54023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4000" dirty="0">
                  <a:latin typeface="Comic Sans MS"/>
                  <a:ea typeface="+mn-ea"/>
                  <a:cs typeface="Comic Sans MS"/>
                </a:endParaRPr>
              </a:p>
            </p:txBody>
          </p:sp>
          <p:sp>
            <p:nvSpPr>
              <p:cNvPr id="190" name="Oval 117"/>
              <p:cNvSpPr>
                <a:spLocks noChangeArrowheads="1"/>
              </p:cNvSpPr>
              <p:nvPr/>
            </p:nvSpPr>
            <p:spPr bwMode="auto">
              <a:xfrm flipH="1">
                <a:off x="1388985" y="1147826"/>
                <a:ext cx="50844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Comic Sans MS"/>
                  <a:ea typeface="+mn-ea"/>
                  <a:cs typeface="Comic Sans MS"/>
                </a:endParaRPr>
              </a:p>
            </p:txBody>
          </p:sp>
          <p:sp>
            <p:nvSpPr>
              <p:cNvPr id="192" name="Oval 118"/>
              <p:cNvSpPr>
                <a:spLocks noChangeArrowheads="1"/>
              </p:cNvSpPr>
              <p:nvPr/>
            </p:nvSpPr>
            <p:spPr bwMode="auto">
              <a:xfrm flipH="1">
                <a:off x="1343464" y="1144477"/>
                <a:ext cx="54021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Comic Sans MS"/>
                  <a:ea typeface="+mn-ea"/>
                  <a:cs typeface="Comic Sans MS"/>
                </a:endParaRPr>
              </a:p>
            </p:txBody>
          </p:sp>
        </p:grpSp>
        <p:grpSp>
          <p:nvGrpSpPr>
            <p:cNvPr id="11" name="Group 108"/>
            <p:cNvGrpSpPr>
              <a:grpSpLocks/>
            </p:cNvGrpSpPr>
            <p:nvPr/>
          </p:nvGrpSpPr>
          <p:grpSpPr bwMode="auto">
            <a:xfrm>
              <a:off x="970671" y="1748853"/>
              <a:ext cx="191965" cy="158540"/>
              <a:chOff x="1342123" y="1145914"/>
              <a:chExt cx="191965" cy="158540"/>
            </a:xfrm>
          </p:grpSpPr>
          <p:sp>
            <p:nvSpPr>
              <p:cNvPr id="184" name="Oval 115"/>
              <p:cNvSpPr>
                <a:spLocks noChangeArrowheads="1"/>
              </p:cNvSpPr>
              <p:nvPr/>
            </p:nvSpPr>
            <p:spPr bwMode="auto">
              <a:xfrm flipH="1">
                <a:off x="1480067" y="1148697"/>
                <a:ext cx="54021" cy="15575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Comic Sans MS"/>
                  <a:ea typeface="+mn-ea"/>
                  <a:cs typeface="Comic Sans MS"/>
                </a:endParaRPr>
              </a:p>
            </p:txBody>
          </p:sp>
          <p:sp>
            <p:nvSpPr>
              <p:cNvPr id="185" name="Oval 116"/>
              <p:cNvSpPr>
                <a:spLocks noChangeArrowheads="1"/>
              </p:cNvSpPr>
              <p:nvPr/>
            </p:nvSpPr>
            <p:spPr bwMode="auto">
              <a:xfrm flipH="1">
                <a:off x="1436132" y="1148099"/>
                <a:ext cx="50844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4000" dirty="0">
                  <a:latin typeface="Comic Sans MS"/>
                  <a:ea typeface="+mn-ea"/>
                  <a:cs typeface="Comic Sans MS"/>
                </a:endParaRPr>
              </a:p>
            </p:txBody>
          </p:sp>
          <p:sp>
            <p:nvSpPr>
              <p:cNvPr id="186" name="Oval 117"/>
              <p:cNvSpPr>
                <a:spLocks noChangeArrowheads="1"/>
              </p:cNvSpPr>
              <p:nvPr/>
            </p:nvSpPr>
            <p:spPr bwMode="auto">
              <a:xfrm flipH="1">
                <a:off x="1386269" y="1145914"/>
                <a:ext cx="54021" cy="15575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Comic Sans MS"/>
                  <a:ea typeface="+mn-ea"/>
                  <a:cs typeface="Comic Sans MS"/>
                </a:endParaRPr>
              </a:p>
            </p:txBody>
          </p:sp>
          <p:sp>
            <p:nvSpPr>
              <p:cNvPr id="187" name="Oval 118"/>
              <p:cNvSpPr>
                <a:spLocks noChangeArrowheads="1"/>
              </p:cNvSpPr>
              <p:nvPr/>
            </p:nvSpPr>
            <p:spPr bwMode="auto">
              <a:xfrm flipH="1">
                <a:off x="1342123" y="1146111"/>
                <a:ext cx="54021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Comic Sans MS"/>
                  <a:ea typeface="+mn-ea"/>
                  <a:cs typeface="Comic Sans MS"/>
                </a:endParaRPr>
              </a:p>
            </p:txBody>
          </p:sp>
        </p:grpSp>
        <p:grpSp>
          <p:nvGrpSpPr>
            <p:cNvPr id="12" name="Group 118"/>
            <p:cNvGrpSpPr>
              <a:grpSpLocks/>
            </p:cNvGrpSpPr>
            <p:nvPr/>
          </p:nvGrpSpPr>
          <p:grpSpPr bwMode="auto">
            <a:xfrm>
              <a:off x="786993" y="1749218"/>
              <a:ext cx="191965" cy="158538"/>
              <a:chOff x="1342461" y="1144795"/>
              <a:chExt cx="191965" cy="158538"/>
            </a:xfrm>
          </p:grpSpPr>
          <p:sp>
            <p:nvSpPr>
              <p:cNvPr id="180" name="Oval 115"/>
              <p:cNvSpPr>
                <a:spLocks noChangeArrowheads="1"/>
              </p:cNvSpPr>
              <p:nvPr/>
            </p:nvSpPr>
            <p:spPr bwMode="auto">
              <a:xfrm flipH="1">
                <a:off x="1480405" y="1147578"/>
                <a:ext cx="54021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Comic Sans MS"/>
                  <a:ea typeface="+mn-ea"/>
                  <a:cs typeface="Comic Sans MS"/>
                </a:endParaRPr>
              </a:p>
            </p:txBody>
          </p:sp>
          <p:sp>
            <p:nvSpPr>
              <p:cNvPr id="181" name="Oval 116"/>
              <p:cNvSpPr>
                <a:spLocks noChangeArrowheads="1"/>
              </p:cNvSpPr>
              <p:nvPr/>
            </p:nvSpPr>
            <p:spPr bwMode="auto">
              <a:xfrm flipH="1">
                <a:off x="1436471" y="1146980"/>
                <a:ext cx="50844" cy="15575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4000" dirty="0">
                  <a:latin typeface="Comic Sans MS"/>
                  <a:ea typeface="+mn-ea"/>
                  <a:cs typeface="Comic Sans MS"/>
                </a:endParaRPr>
              </a:p>
            </p:txBody>
          </p:sp>
          <p:sp>
            <p:nvSpPr>
              <p:cNvPr id="182" name="Oval 117"/>
              <p:cNvSpPr>
                <a:spLocks noChangeArrowheads="1"/>
              </p:cNvSpPr>
              <p:nvPr/>
            </p:nvSpPr>
            <p:spPr bwMode="auto">
              <a:xfrm flipH="1">
                <a:off x="1386608" y="1144795"/>
                <a:ext cx="54021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Comic Sans MS"/>
                  <a:ea typeface="+mn-ea"/>
                  <a:cs typeface="Comic Sans MS"/>
                </a:endParaRPr>
              </a:p>
            </p:txBody>
          </p:sp>
          <p:sp>
            <p:nvSpPr>
              <p:cNvPr id="183" name="Oval 118"/>
              <p:cNvSpPr>
                <a:spLocks noChangeArrowheads="1"/>
              </p:cNvSpPr>
              <p:nvPr/>
            </p:nvSpPr>
            <p:spPr bwMode="auto">
              <a:xfrm flipH="1">
                <a:off x="1342461" y="1144993"/>
                <a:ext cx="54021" cy="15575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Comic Sans MS"/>
                  <a:ea typeface="+mn-ea"/>
                  <a:cs typeface="Comic Sans MS"/>
                </a:endParaRPr>
              </a:p>
            </p:txBody>
          </p:sp>
        </p:grpSp>
      </p:grpSp>
      <p:sp>
        <p:nvSpPr>
          <p:cNvPr id="296" name="Oval 295"/>
          <p:cNvSpPr/>
          <p:nvPr/>
        </p:nvSpPr>
        <p:spPr>
          <a:xfrm>
            <a:off x="1333500" y="1461058"/>
            <a:ext cx="1521378" cy="1737360"/>
          </a:xfrm>
          <a:prstGeom prst="ellipse">
            <a:avLst/>
          </a:prstGeom>
          <a:noFill/>
          <a:ln w="38100" cap="flat" cmpd="tri" algn="ctr">
            <a:solidFill>
              <a:srgbClr val="66FFCC">
                <a:alpha val="46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3" name="Line 184"/>
          <p:cNvSpPr>
            <a:spLocks noChangeShapeType="1"/>
          </p:cNvSpPr>
          <p:nvPr/>
        </p:nvSpPr>
        <p:spPr bwMode="auto">
          <a:xfrm rot="18000000" flipV="1">
            <a:off x="1698831" y="2357643"/>
            <a:ext cx="914400" cy="0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87" name="Rectangle 136"/>
          <p:cNvSpPr>
            <a:spLocks noChangeArrowheads="1"/>
          </p:cNvSpPr>
          <p:nvPr/>
        </p:nvSpPr>
        <p:spPr bwMode="auto">
          <a:xfrm>
            <a:off x="4262436" y="951740"/>
            <a:ext cx="190103" cy="194972"/>
          </a:xfrm>
          <a:prstGeom prst="rect">
            <a:avLst/>
          </a:prstGeom>
          <a:blipFill dpi="0" rotWithShape="1">
            <a:blip r:embed="rId5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en-US" dirty="0">
              <a:latin typeface="Comic Sans MS" pitchFamily="-110" charset="0"/>
              <a:ea typeface="Comic Sans MS" pitchFamily="-110" charset="0"/>
              <a:cs typeface="Comic Sans MS" pitchFamily="-110" charset="0"/>
            </a:endParaRPr>
          </a:p>
        </p:txBody>
      </p:sp>
      <p:sp>
        <p:nvSpPr>
          <p:cNvPr id="489" name="Arc 488"/>
          <p:cNvSpPr/>
          <p:nvPr/>
        </p:nvSpPr>
        <p:spPr>
          <a:xfrm rot="16200000" flipH="1" flipV="1">
            <a:off x="4125184" y="-102720"/>
            <a:ext cx="452567" cy="1861073"/>
          </a:xfrm>
          <a:prstGeom prst="arc">
            <a:avLst>
              <a:gd name="adj1" fmla="val 16803933"/>
              <a:gd name="adj2" fmla="val 4913040"/>
            </a:avLst>
          </a:prstGeom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90" name="Arc 489"/>
          <p:cNvSpPr/>
          <p:nvPr/>
        </p:nvSpPr>
        <p:spPr>
          <a:xfrm rot="5400000" flipH="1">
            <a:off x="4166274" y="5487042"/>
            <a:ext cx="470434" cy="1891552"/>
          </a:xfrm>
          <a:prstGeom prst="arc">
            <a:avLst>
              <a:gd name="adj1" fmla="val 16802610"/>
              <a:gd name="adj2" fmla="val 4705417"/>
            </a:avLst>
          </a:prstGeom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25" name="Arc 424"/>
          <p:cNvSpPr/>
          <p:nvPr/>
        </p:nvSpPr>
        <p:spPr>
          <a:xfrm rot="9000000" flipH="1" flipV="1">
            <a:off x="1786584" y="4186645"/>
            <a:ext cx="436693" cy="1861073"/>
          </a:xfrm>
          <a:prstGeom prst="arc">
            <a:avLst>
              <a:gd name="adj1" fmla="val 16803933"/>
              <a:gd name="adj2" fmla="val 4817061"/>
            </a:avLst>
          </a:prstGeom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443" name="Straight Connector 442"/>
          <p:cNvCxnSpPr>
            <a:stCxn id="290" idx="2"/>
            <a:endCxn id="274" idx="0"/>
          </p:cNvCxnSpPr>
          <p:nvPr/>
        </p:nvCxnSpPr>
        <p:spPr>
          <a:xfrm rot="10800000" flipV="1">
            <a:off x="3986639" y="6333035"/>
            <a:ext cx="924314" cy="15914"/>
          </a:xfrm>
          <a:prstGeom prst="line">
            <a:avLst/>
          </a:prstGeom>
          <a:ln w="38100">
            <a:solidFill>
              <a:srgbClr val="DD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6" name="Rounded Rectangle 515"/>
          <p:cNvSpPr/>
          <p:nvPr/>
        </p:nvSpPr>
        <p:spPr>
          <a:xfrm rot="18000000">
            <a:off x="1809936" y="2317122"/>
            <a:ext cx="825500" cy="151092"/>
          </a:xfrm>
          <a:prstGeom prst="roundRect">
            <a:avLst/>
          </a:prstGeom>
          <a:noFill/>
          <a:ln w="76200" cap="flat" cmpd="tri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3" name="Group 102"/>
          <p:cNvGrpSpPr>
            <a:grpSpLocks/>
          </p:cNvGrpSpPr>
          <p:nvPr/>
        </p:nvGrpSpPr>
        <p:grpSpPr bwMode="auto">
          <a:xfrm flipV="1">
            <a:off x="4620783" y="826601"/>
            <a:ext cx="124677" cy="108170"/>
            <a:chOff x="1348913" y="1142862"/>
            <a:chExt cx="190276" cy="155817"/>
          </a:xfrm>
        </p:grpSpPr>
        <p:sp>
          <p:nvSpPr>
            <p:cNvPr id="463" name="Oval 115"/>
            <p:cNvSpPr>
              <a:spLocks noChangeArrowheads="1"/>
            </p:cNvSpPr>
            <p:nvPr/>
          </p:nvSpPr>
          <p:spPr bwMode="auto">
            <a:xfrm flipH="1">
              <a:off x="1485778" y="1142797"/>
              <a:ext cx="53957" cy="157189"/>
            </a:xfrm>
            <a:prstGeom prst="ellipse">
              <a:avLst/>
            </a:prstGeom>
            <a:gradFill rotWithShape="0">
              <a:gsLst>
                <a:gs pos="0">
                  <a:schemeClr val="accent1"/>
                </a:gs>
                <a:gs pos="5000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Comic Sans MS"/>
                <a:ea typeface="+mn-ea"/>
                <a:cs typeface="Comic Sans MS"/>
              </a:endParaRPr>
            </a:p>
          </p:txBody>
        </p:sp>
        <p:sp>
          <p:nvSpPr>
            <p:cNvPr id="464" name="Oval 116"/>
            <p:cNvSpPr>
              <a:spLocks noChangeArrowheads="1"/>
            </p:cNvSpPr>
            <p:nvPr/>
          </p:nvSpPr>
          <p:spPr bwMode="auto">
            <a:xfrm flipH="1">
              <a:off x="1441343" y="1142797"/>
              <a:ext cx="50782" cy="157189"/>
            </a:xfrm>
            <a:prstGeom prst="ellipse">
              <a:avLst/>
            </a:prstGeom>
            <a:gradFill rotWithShape="0">
              <a:gsLst>
                <a:gs pos="0">
                  <a:schemeClr val="accent1"/>
                </a:gs>
                <a:gs pos="5000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 dirty="0">
                <a:latin typeface="Comic Sans MS"/>
                <a:ea typeface="+mn-ea"/>
                <a:cs typeface="Comic Sans MS"/>
              </a:endParaRPr>
            </a:p>
          </p:txBody>
        </p:sp>
        <p:sp>
          <p:nvSpPr>
            <p:cNvPr id="465" name="Oval 117"/>
            <p:cNvSpPr>
              <a:spLocks noChangeAspect="1" noChangeArrowheads="1"/>
            </p:cNvSpPr>
            <p:nvPr/>
          </p:nvSpPr>
          <p:spPr bwMode="auto">
            <a:xfrm flipH="1">
              <a:off x="1393735" y="1142797"/>
              <a:ext cx="53955" cy="157189"/>
            </a:xfrm>
            <a:prstGeom prst="ellipse">
              <a:avLst/>
            </a:prstGeom>
            <a:gradFill rotWithShape="0">
              <a:gsLst>
                <a:gs pos="0">
                  <a:schemeClr val="accent1"/>
                </a:gs>
                <a:gs pos="5000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Comic Sans MS"/>
                <a:ea typeface="+mn-ea"/>
                <a:cs typeface="Comic Sans MS"/>
              </a:endParaRPr>
            </a:p>
          </p:txBody>
        </p:sp>
        <p:sp>
          <p:nvSpPr>
            <p:cNvPr id="466" name="Oval 118"/>
            <p:cNvSpPr>
              <a:spLocks noChangeArrowheads="1"/>
            </p:cNvSpPr>
            <p:nvPr/>
          </p:nvSpPr>
          <p:spPr bwMode="auto">
            <a:xfrm flipH="1">
              <a:off x="1349301" y="1142797"/>
              <a:ext cx="53955" cy="157189"/>
            </a:xfrm>
            <a:prstGeom prst="ellipse">
              <a:avLst/>
            </a:prstGeom>
            <a:gradFill rotWithShape="0">
              <a:gsLst>
                <a:gs pos="0">
                  <a:schemeClr val="accent1"/>
                </a:gs>
                <a:gs pos="5000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Comic Sans MS"/>
                <a:ea typeface="+mn-ea"/>
                <a:cs typeface="Comic Sans MS"/>
              </a:endParaRPr>
            </a:p>
          </p:txBody>
        </p:sp>
      </p:grpSp>
      <p:sp>
        <p:nvSpPr>
          <p:cNvPr id="526" name="Text Box 113"/>
          <p:cNvSpPr txBox="1">
            <a:spLocks noChangeAspect="1" noChangeArrowheads="1"/>
          </p:cNvSpPr>
          <p:nvPr/>
        </p:nvSpPr>
        <p:spPr bwMode="auto">
          <a:xfrm rot="19800000" flipH="1">
            <a:off x="2343196" y="834639"/>
            <a:ext cx="605473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sz="900" dirty="0" smtClean="0">
                <a:solidFill>
                  <a:srgbClr val="FF0000"/>
                </a:solidFill>
                <a:latin typeface="Comic Sans MS"/>
                <a:cs typeface="Comic Sans MS"/>
              </a:rPr>
              <a:t>0.6 GeV </a:t>
            </a:r>
            <a:endParaRPr lang="en-US" sz="900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450" name="Text Box 113"/>
          <p:cNvSpPr txBox="1">
            <a:spLocks noChangeAspect="1" noChangeArrowheads="1"/>
          </p:cNvSpPr>
          <p:nvPr/>
        </p:nvSpPr>
        <p:spPr bwMode="auto">
          <a:xfrm rot="3778540">
            <a:off x="1683985" y="4474856"/>
            <a:ext cx="791078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sz="900" dirty="0" smtClean="0">
                <a:solidFill>
                  <a:srgbClr val="FF0000"/>
                </a:solidFill>
                <a:latin typeface="Comic Sans MS"/>
                <a:cs typeface="Comic Sans MS"/>
              </a:rPr>
              <a:t>30  GeV </a:t>
            </a:r>
            <a:endParaRPr lang="en-US" sz="900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452" name="Text Box 113"/>
          <p:cNvSpPr txBox="1">
            <a:spLocks noChangeAspect="1" noChangeArrowheads="1"/>
          </p:cNvSpPr>
          <p:nvPr/>
        </p:nvSpPr>
        <p:spPr bwMode="auto">
          <a:xfrm>
            <a:off x="3471358" y="5966769"/>
            <a:ext cx="791078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sz="900" dirty="0" smtClean="0">
                <a:solidFill>
                  <a:srgbClr val="FF0000"/>
                </a:solidFill>
                <a:latin typeface="Comic Sans MS"/>
                <a:cs typeface="Comic Sans MS"/>
              </a:rPr>
              <a:t>30  GeV </a:t>
            </a:r>
            <a:endParaRPr lang="en-US" sz="900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359" name="Text Box 19"/>
          <p:cNvSpPr txBox="1">
            <a:spLocks noChangeArrowheads="1"/>
          </p:cNvSpPr>
          <p:nvPr/>
        </p:nvSpPr>
        <p:spPr bwMode="auto">
          <a:xfrm rot="17993261">
            <a:off x="1078235" y="1920819"/>
            <a:ext cx="133616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i="0" dirty="0" smtClean="0">
                <a:solidFill>
                  <a:srgbClr val="FF0000"/>
                </a:solidFill>
                <a:latin typeface="Comic Sans MS"/>
                <a:cs typeface="Comic Sans MS"/>
              </a:rPr>
              <a:t>Linac 2.45 GeV</a:t>
            </a:r>
            <a:endParaRPr lang="en-US" sz="1200" i="0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366" name="Text Box 19"/>
          <p:cNvSpPr txBox="1">
            <a:spLocks noChangeArrowheads="1"/>
          </p:cNvSpPr>
          <p:nvPr/>
        </p:nvSpPr>
        <p:spPr bwMode="auto">
          <a:xfrm rot="3600000">
            <a:off x="5869107" y="2520525"/>
            <a:ext cx="14653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i="0" dirty="0" smtClean="0">
                <a:solidFill>
                  <a:srgbClr val="FF0000"/>
                </a:solidFill>
                <a:latin typeface="Comic Sans MS"/>
                <a:cs typeface="Comic Sans MS"/>
              </a:rPr>
              <a:t>Linac 2.45 GeV</a:t>
            </a:r>
            <a:endParaRPr lang="en-US" sz="1200" i="0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grpSp>
        <p:nvGrpSpPr>
          <p:cNvPr id="14" name="Group 373"/>
          <p:cNvGrpSpPr/>
          <p:nvPr/>
        </p:nvGrpSpPr>
        <p:grpSpPr>
          <a:xfrm>
            <a:off x="2896285" y="5309920"/>
            <a:ext cx="1032733" cy="323166"/>
            <a:chOff x="4641972" y="4692927"/>
            <a:chExt cx="1032733" cy="323166"/>
          </a:xfrm>
        </p:grpSpPr>
        <p:sp>
          <p:nvSpPr>
            <p:cNvPr id="142" name="TextBox 141"/>
            <p:cNvSpPr txBox="1"/>
            <p:nvPr/>
          </p:nvSpPr>
          <p:spPr>
            <a:xfrm>
              <a:off x="4641972" y="4692927"/>
              <a:ext cx="10327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latin typeface="Comic Sans MS"/>
                  <a:cs typeface="Comic Sans MS"/>
                </a:rPr>
                <a:t>100 m</a:t>
              </a:r>
              <a:endParaRPr lang="en-US" sz="1200" dirty="0">
                <a:latin typeface="Comic Sans MS"/>
                <a:cs typeface="Comic Sans MS"/>
              </a:endParaRPr>
            </a:p>
          </p:txBody>
        </p:sp>
        <p:cxnSp>
          <p:nvCxnSpPr>
            <p:cNvPr id="369" name="Straight Connector 368"/>
            <p:cNvCxnSpPr/>
            <p:nvPr/>
          </p:nvCxnSpPr>
          <p:spPr>
            <a:xfrm flipV="1">
              <a:off x="4928523" y="5016093"/>
              <a:ext cx="457200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480"/>
          <p:cNvGrpSpPr>
            <a:grpSpLocks noChangeAspect="1"/>
          </p:cNvGrpSpPr>
          <p:nvPr/>
        </p:nvGrpSpPr>
        <p:grpSpPr>
          <a:xfrm>
            <a:off x="6045733" y="786707"/>
            <a:ext cx="629867" cy="330065"/>
            <a:chOff x="4166066" y="3056387"/>
            <a:chExt cx="2519466" cy="1320268"/>
          </a:xfrm>
        </p:grpSpPr>
        <p:grpSp>
          <p:nvGrpSpPr>
            <p:cNvPr id="16" name="Group 86"/>
            <p:cNvGrpSpPr>
              <a:grpSpLocks noChangeAspect="1"/>
            </p:cNvGrpSpPr>
            <p:nvPr/>
          </p:nvGrpSpPr>
          <p:grpSpPr bwMode="auto">
            <a:xfrm>
              <a:off x="4166066" y="3056387"/>
              <a:ext cx="1406168" cy="1320268"/>
              <a:chOff x="1815" y="2475"/>
              <a:chExt cx="492" cy="547"/>
            </a:xfrm>
          </p:grpSpPr>
          <p:grpSp>
            <p:nvGrpSpPr>
              <p:cNvPr id="17" name="Group 87"/>
              <p:cNvGrpSpPr>
                <a:grpSpLocks noChangeAspect="1"/>
              </p:cNvGrpSpPr>
              <p:nvPr/>
            </p:nvGrpSpPr>
            <p:grpSpPr bwMode="auto">
              <a:xfrm>
                <a:off x="1815" y="2475"/>
                <a:ext cx="492" cy="273"/>
                <a:chOff x="1815" y="2475"/>
                <a:chExt cx="492" cy="273"/>
              </a:xfrm>
            </p:grpSpPr>
            <p:sp>
              <p:nvSpPr>
                <p:cNvPr id="382" name="Rectangle 88"/>
                <p:cNvSpPr>
                  <a:spLocks noChangeAspect="1" noChangeArrowheads="1"/>
                </p:cNvSpPr>
                <p:nvPr/>
              </p:nvSpPr>
              <p:spPr bwMode="auto">
                <a:xfrm rot="20160000">
                  <a:off x="1910" y="2643"/>
                  <a:ext cx="62" cy="62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eaLnBrk="0" hangingPunct="0"/>
                  <a:endParaRPr lang="en-US" sz="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383" name="Freeform 89"/>
                <p:cNvSpPr>
                  <a:spLocks noChangeAspect="1"/>
                </p:cNvSpPr>
                <p:nvPr/>
              </p:nvSpPr>
              <p:spPr bwMode="auto">
                <a:xfrm>
                  <a:off x="1815" y="2490"/>
                  <a:ext cx="492" cy="258"/>
                </a:xfrm>
                <a:custGeom>
                  <a:avLst/>
                  <a:gdLst>
                    <a:gd name="T0" fmla="*/ 104 w 492"/>
                    <a:gd name="T1" fmla="*/ 258 h 258"/>
                    <a:gd name="T2" fmla="*/ 0 w 492"/>
                    <a:gd name="T3" fmla="*/ 258 h 258"/>
                    <a:gd name="T4" fmla="*/ 0 w 492"/>
                    <a:gd name="T5" fmla="*/ 0 h 258"/>
                    <a:gd name="T6" fmla="*/ 364 w 492"/>
                    <a:gd name="T7" fmla="*/ 0 h 258"/>
                    <a:gd name="T8" fmla="*/ 492 w 492"/>
                    <a:gd name="T9" fmla="*/ 218 h 258"/>
                    <a:gd name="T10" fmla="*/ 190 w 492"/>
                    <a:gd name="T11" fmla="*/ 218 h 258"/>
                    <a:gd name="T12" fmla="*/ 146 w 492"/>
                    <a:gd name="T13" fmla="*/ 128 h 258"/>
                    <a:gd name="T14" fmla="*/ 80 w 492"/>
                    <a:gd name="T15" fmla="*/ 162 h 258"/>
                    <a:gd name="T16" fmla="*/ 104 w 492"/>
                    <a:gd name="T17" fmla="*/ 258 h 25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492"/>
                    <a:gd name="T28" fmla="*/ 0 h 258"/>
                    <a:gd name="T29" fmla="*/ 492 w 492"/>
                    <a:gd name="T30" fmla="*/ 258 h 258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492" h="258">
                      <a:moveTo>
                        <a:pt x="104" y="258"/>
                      </a:moveTo>
                      <a:lnTo>
                        <a:pt x="0" y="258"/>
                      </a:lnTo>
                      <a:lnTo>
                        <a:pt x="0" y="0"/>
                      </a:lnTo>
                      <a:lnTo>
                        <a:pt x="364" y="0"/>
                      </a:lnTo>
                      <a:lnTo>
                        <a:pt x="492" y="218"/>
                      </a:lnTo>
                      <a:lnTo>
                        <a:pt x="190" y="218"/>
                      </a:lnTo>
                      <a:lnTo>
                        <a:pt x="146" y="128"/>
                      </a:lnTo>
                      <a:lnTo>
                        <a:pt x="80" y="162"/>
                      </a:lnTo>
                      <a:lnTo>
                        <a:pt x="104" y="258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eaLnBrk="0" hangingPunct="0"/>
                  <a:endParaRPr lang="en-US" sz="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387" name="Rectangle 90"/>
                <p:cNvSpPr>
                  <a:spLocks noChangeAspect="1" noChangeArrowheads="1"/>
                </p:cNvSpPr>
                <p:nvPr/>
              </p:nvSpPr>
              <p:spPr bwMode="auto">
                <a:xfrm rot="19560000">
                  <a:off x="2198" y="2475"/>
                  <a:ext cx="62" cy="62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eaLnBrk="0" hangingPunct="0"/>
                  <a:endParaRPr lang="en-US" sz="900" dirty="0">
                    <a:latin typeface="Comic Sans MS"/>
                    <a:cs typeface="Comic Sans MS"/>
                  </a:endParaRPr>
                </a:p>
              </p:txBody>
            </p:sp>
          </p:grpSp>
          <p:grpSp>
            <p:nvGrpSpPr>
              <p:cNvPr id="18" name="Group 91"/>
              <p:cNvGrpSpPr>
                <a:grpSpLocks noChangeAspect="1"/>
              </p:cNvGrpSpPr>
              <p:nvPr/>
            </p:nvGrpSpPr>
            <p:grpSpPr bwMode="auto">
              <a:xfrm flipV="1">
                <a:off x="1815" y="2749"/>
                <a:ext cx="492" cy="273"/>
                <a:chOff x="1813" y="2475"/>
                <a:chExt cx="492" cy="273"/>
              </a:xfrm>
            </p:grpSpPr>
            <p:sp>
              <p:nvSpPr>
                <p:cNvPr id="379" name="Rectangle 92"/>
                <p:cNvSpPr>
                  <a:spLocks noChangeAspect="1" noChangeArrowheads="1"/>
                </p:cNvSpPr>
                <p:nvPr/>
              </p:nvSpPr>
              <p:spPr bwMode="auto">
                <a:xfrm rot="20220000">
                  <a:off x="1910" y="2643"/>
                  <a:ext cx="62" cy="62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eaLnBrk="0" hangingPunct="0"/>
                  <a:endParaRPr lang="en-US" sz="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380" name="Freeform 93"/>
                <p:cNvSpPr>
                  <a:spLocks noChangeAspect="1"/>
                </p:cNvSpPr>
                <p:nvPr/>
              </p:nvSpPr>
              <p:spPr bwMode="auto">
                <a:xfrm>
                  <a:off x="1813" y="2490"/>
                  <a:ext cx="492" cy="258"/>
                </a:xfrm>
                <a:custGeom>
                  <a:avLst/>
                  <a:gdLst>
                    <a:gd name="T0" fmla="*/ 104 w 492"/>
                    <a:gd name="T1" fmla="*/ 258 h 258"/>
                    <a:gd name="T2" fmla="*/ 0 w 492"/>
                    <a:gd name="T3" fmla="*/ 258 h 258"/>
                    <a:gd name="T4" fmla="*/ 0 w 492"/>
                    <a:gd name="T5" fmla="*/ 0 h 258"/>
                    <a:gd name="T6" fmla="*/ 364 w 492"/>
                    <a:gd name="T7" fmla="*/ 0 h 258"/>
                    <a:gd name="T8" fmla="*/ 492 w 492"/>
                    <a:gd name="T9" fmla="*/ 218 h 258"/>
                    <a:gd name="T10" fmla="*/ 190 w 492"/>
                    <a:gd name="T11" fmla="*/ 218 h 258"/>
                    <a:gd name="T12" fmla="*/ 146 w 492"/>
                    <a:gd name="T13" fmla="*/ 128 h 258"/>
                    <a:gd name="T14" fmla="*/ 80 w 492"/>
                    <a:gd name="T15" fmla="*/ 162 h 258"/>
                    <a:gd name="T16" fmla="*/ 104 w 492"/>
                    <a:gd name="T17" fmla="*/ 258 h 25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492"/>
                    <a:gd name="T28" fmla="*/ 0 h 258"/>
                    <a:gd name="T29" fmla="*/ 492 w 492"/>
                    <a:gd name="T30" fmla="*/ 258 h 258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492" h="258">
                      <a:moveTo>
                        <a:pt x="104" y="258"/>
                      </a:moveTo>
                      <a:lnTo>
                        <a:pt x="0" y="258"/>
                      </a:lnTo>
                      <a:lnTo>
                        <a:pt x="0" y="0"/>
                      </a:lnTo>
                      <a:lnTo>
                        <a:pt x="364" y="0"/>
                      </a:lnTo>
                      <a:lnTo>
                        <a:pt x="492" y="218"/>
                      </a:lnTo>
                      <a:lnTo>
                        <a:pt x="190" y="218"/>
                      </a:lnTo>
                      <a:lnTo>
                        <a:pt x="146" y="128"/>
                      </a:lnTo>
                      <a:lnTo>
                        <a:pt x="80" y="162"/>
                      </a:lnTo>
                      <a:lnTo>
                        <a:pt x="104" y="258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eaLnBrk="0" hangingPunct="0"/>
                  <a:endParaRPr lang="en-US" sz="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381" name="Rectangle 94"/>
                <p:cNvSpPr>
                  <a:spLocks noChangeAspect="1" noChangeArrowheads="1"/>
                </p:cNvSpPr>
                <p:nvPr/>
              </p:nvSpPr>
              <p:spPr bwMode="auto">
                <a:xfrm rot="19560000">
                  <a:off x="2198" y="2475"/>
                  <a:ext cx="62" cy="62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eaLnBrk="0" hangingPunct="0"/>
                  <a:endParaRPr lang="en-US" sz="900" dirty="0">
                    <a:latin typeface="Comic Sans MS"/>
                    <a:cs typeface="Comic Sans MS"/>
                  </a:endParaRPr>
                </a:p>
              </p:txBody>
            </p:sp>
          </p:grpSp>
        </p:grpSp>
        <p:sp>
          <p:nvSpPr>
            <p:cNvPr id="351" name="Block Arc 350"/>
            <p:cNvSpPr/>
            <p:nvPr/>
          </p:nvSpPr>
          <p:spPr>
            <a:xfrm>
              <a:off x="5588252" y="3170070"/>
              <a:ext cx="1097280" cy="1097280"/>
            </a:xfrm>
            <a:prstGeom prst="blockArc">
              <a:avLst>
                <a:gd name="adj1" fmla="val 11067651"/>
                <a:gd name="adj2" fmla="val 10455262"/>
                <a:gd name="adj3" fmla="val 3178"/>
              </a:avLst>
            </a:prstGeom>
            <a:solidFill>
              <a:srgbClr val="000090"/>
            </a:solidFill>
            <a:ln>
              <a:solidFill>
                <a:srgbClr val="00009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52" name="Rounded Rectangle 351"/>
            <p:cNvSpPr/>
            <p:nvPr/>
          </p:nvSpPr>
          <p:spPr>
            <a:xfrm>
              <a:off x="4999853" y="3634286"/>
              <a:ext cx="631010" cy="164592"/>
            </a:xfrm>
            <a:prstGeom prst="roundRect">
              <a:avLst/>
            </a:prstGeom>
            <a:solidFill>
              <a:srgbClr val="000090"/>
            </a:solidFill>
            <a:ln>
              <a:solidFill>
                <a:srgbClr val="00009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3" name="Rounded Rectangle 352"/>
            <p:cNvSpPr/>
            <p:nvPr/>
          </p:nvSpPr>
          <p:spPr>
            <a:xfrm>
              <a:off x="5060949" y="3656553"/>
              <a:ext cx="618229" cy="1188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8" name="Oval 357"/>
            <p:cNvSpPr/>
            <p:nvPr/>
          </p:nvSpPr>
          <p:spPr>
            <a:xfrm>
              <a:off x="5200650" y="3694093"/>
              <a:ext cx="45720" cy="45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05" name="Text Box 113"/>
          <p:cNvSpPr txBox="1">
            <a:spLocks noChangeAspect="1" noChangeArrowheads="1"/>
          </p:cNvSpPr>
          <p:nvPr/>
        </p:nvSpPr>
        <p:spPr bwMode="auto">
          <a:xfrm flipH="1">
            <a:off x="4427140" y="1035050"/>
            <a:ext cx="697627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sz="800" dirty="0" smtClean="0">
                <a:solidFill>
                  <a:srgbClr val="FF0000"/>
                </a:solidFill>
                <a:latin typeface="Comic Sans MS"/>
                <a:cs typeface="Comic Sans MS"/>
              </a:rPr>
              <a:t>27.55 GeV </a:t>
            </a:r>
            <a:endParaRPr lang="en-US" sz="800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317" name="Arc 316"/>
          <p:cNvSpPr/>
          <p:nvPr/>
        </p:nvSpPr>
        <p:spPr>
          <a:xfrm rot="3600000">
            <a:off x="6931034" y="2529459"/>
            <a:ext cx="208914" cy="154956"/>
          </a:xfrm>
          <a:prstGeom prst="arc">
            <a:avLst>
              <a:gd name="adj1" fmla="val 16200000"/>
              <a:gd name="adj2" fmla="val 6010379"/>
            </a:avLst>
          </a:prstGeom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4" name="Arc 323"/>
          <p:cNvSpPr>
            <a:spLocks noChangeAspect="1"/>
          </p:cNvSpPr>
          <p:nvPr/>
        </p:nvSpPr>
        <p:spPr>
          <a:xfrm rot="577047">
            <a:off x="2440398" y="756480"/>
            <a:ext cx="4529907" cy="3880888"/>
          </a:xfrm>
          <a:prstGeom prst="arc">
            <a:avLst>
              <a:gd name="adj1" fmla="val 15576055"/>
              <a:gd name="adj2" fmla="val 19714471"/>
            </a:avLst>
          </a:prstGeom>
          <a:ln w="12700" cap="flat" cmpd="sng" algn="ctr">
            <a:solidFill>
              <a:srgbClr val="DD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pSp>
        <p:nvGrpSpPr>
          <p:cNvPr id="19" name="Group 1"/>
          <p:cNvGrpSpPr/>
          <p:nvPr/>
        </p:nvGrpSpPr>
        <p:grpSpPr>
          <a:xfrm rot="3600000">
            <a:off x="4111490" y="845190"/>
            <a:ext cx="3806676" cy="2284552"/>
            <a:chOff x="1719314" y="51753"/>
            <a:chExt cx="3806676" cy="2284552"/>
          </a:xfrm>
        </p:grpSpPr>
        <p:sp>
          <p:nvSpPr>
            <p:cNvPr id="26662" name="Text Box 19"/>
            <p:cNvSpPr txBox="1">
              <a:spLocks noChangeArrowheads="1"/>
            </p:cNvSpPr>
            <p:nvPr/>
          </p:nvSpPr>
          <p:spPr bwMode="auto">
            <a:xfrm>
              <a:off x="4723544" y="51753"/>
              <a:ext cx="802446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en-US" sz="1000" dirty="0" smtClean="0">
                  <a:solidFill>
                    <a:srgbClr val="3366FF"/>
                  </a:solidFill>
                  <a:latin typeface="Comic Sans MS" pitchFamily="-110" charset="0"/>
                  <a:ea typeface="Comic Sans MS" pitchFamily="-110" charset="0"/>
                  <a:cs typeface="Comic Sans MS" pitchFamily="-110" charset="0"/>
                </a:rPr>
                <a:t>Beam </a:t>
              </a:r>
            </a:p>
            <a:p>
              <a:pPr eaLnBrk="0" hangingPunct="0"/>
              <a:r>
                <a:rPr lang="en-US" sz="1000" dirty="0" smtClean="0">
                  <a:solidFill>
                    <a:srgbClr val="3366FF"/>
                  </a:solidFill>
                  <a:latin typeface="Comic Sans MS" pitchFamily="-110" charset="0"/>
                  <a:ea typeface="Comic Sans MS" pitchFamily="-110" charset="0"/>
                  <a:cs typeface="Comic Sans MS" pitchFamily="-110" charset="0"/>
                </a:rPr>
                <a:t>dump</a:t>
              </a:r>
              <a:endParaRPr lang="en-US" sz="1000" dirty="0">
                <a:solidFill>
                  <a:srgbClr val="3366FF"/>
                </a:solidFill>
                <a:latin typeface="Comic Sans MS" pitchFamily="-110" charset="0"/>
                <a:ea typeface="Comic Sans MS" pitchFamily="-110" charset="0"/>
                <a:cs typeface="Comic Sans MS" pitchFamily="-110" charset="0"/>
              </a:endParaRPr>
            </a:p>
          </p:txBody>
        </p:sp>
        <p:sp>
          <p:nvSpPr>
            <p:cNvPr id="26661" name="Text Box 19"/>
            <p:cNvSpPr txBox="1">
              <a:spLocks noChangeArrowheads="1"/>
            </p:cNvSpPr>
            <p:nvPr/>
          </p:nvSpPr>
          <p:spPr bwMode="auto">
            <a:xfrm>
              <a:off x="3457810" y="99167"/>
              <a:ext cx="76911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en-US" sz="1000" dirty="0" smtClean="0">
                  <a:solidFill>
                    <a:srgbClr val="3366FF"/>
                  </a:solidFill>
                  <a:latin typeface="Comic Sans MS" pitchFamily="-110" charset="0"/>
                  <a:ea typeface="Comic Sans MS" pitchFamily="-110" charset="0"/>
                  <a:cs typeface="Comic Sans MS" pitchFamily="-110" charset="0"/>
                </a:rPr>
                <a:t>Polarized </a:t>
              </a:r>
            </a:p>
            <a:p>
              <a:pPr eaLnBrk="0" hangingPunct="0"/>
              <a:r>
                <a:rPr lang="en-US" sz="1000" dirty="0" smtClean="0">
                  <a:solidFill>
                    <a:srgbClr val="3366FF"/>
                  </a:solidFill>
                  <a:latin typeface="Comic Sans MS" pitchFamily="-110" charset="0"/>
                  <a:ea typeface="Comic Sans MS" pitchFamily="-110" charset="0"/>
                  <a:cs typeface="Comic Sans MS" pitchFamily="-110" charset="0"/>
                </a:rPr>
                <a:t>e-gun</a:t>
              </a:r>
              <a:endParaRPr lang="en-US" sz="1000" dirty="0">
                <a:solidFill>
                  <a:srgbClr val="3366FF"/>
                </a:solidFill>
                <a:latin typeface="Comic Sans MS" pitchFamily="-110" charset="0"/>
                <a:ea typeface="Comic Sans MS" pitchFamily="-110" charset="0"/>
                <a:cs typeface="Comic Sans MS" pitchFamily="-110" charset="0"/>
              </a:endParaRPr>
            </a:p>
          </p:txBody>
        </p:sp>
        <p:sp>
          <p:nvSpPr>
            <p:cNvPr id="152" name="Can 151"/>
            <p:cNvSpPr/>
            <p:nvPr/>
          </p:nvSpPr>
          <p:spPr bwMode="auto">
            <a:xfrm rot="16200000">
              <a:off x="4626195" y="352863"/>
              <a:ext cx="156584" cy="180056"/>
            </a:xfrm>
            <a:prstGeom prst="can">
              <a:avLst/>
            </a:prstGeom>
            <a:solidFill>
              <a:srgbClr val="C0504D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469" name="Freeform 468"/>
            <p:cNvSpPr/>
            <p:nvPr/>
          </p:nvSpPr>
          <p:spPr>
            <a:xfrm rot="21439852" flipH="1">
              <a:off x="4092908" y="425986"/>
              <a:ext cx="261845" cy="123074"/>
            </a:xfrm>
            <a:custGeom>
              <a:avLst/>
              <a:gdLst>
                <a:gd name="connsiteX0" fmla="*/ 0 w 323850"/>
                <a:gd name="connsiteY0" fmla="*/ 104775 h 113242"/>
                <a:gd name="connsiteX1" fmla="*/ 139700 w 323850"/>
                <a:gd name="connsiteY1" fmla="*/ 98425 h 113242"/>
                <a:gd name="connsiteX2" fmla="*/ 190500 w 323850"/>
                <a:gd name="connsiteY2" fmla="*/ 15875 h 113242"/>
                <a:gd name="connsiteX3" fmla="*/ 323850 w 323850"/>
                <a:gd name="connsiteY3" fmla="*/ 3175 h 113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850" h="113242">
                  <a:moveTo>
                    <a:pt x="0" y="104775"/>
                  </a:moveTo>
                  <a:cubicBezTo>
                    <a:pt x="53975" y="109008"/>
                    <a:pt x="107950" y="113242"/>
                    <a:pt x="139700" y="98425"/>
                  </a:cubicBezTo>
                  <a:cubicBezTo>
                    <a:pt x="171450" y="83608"/>
                    <a:pt x="159808" y="31750"/>
                    <a:pt x="190500" y="15875"/>
                  </a:cubicBezTo>
                  <a:cubicBezTo>
                    <a:pt x="221192" y="0"/>
                    <a:pt x="323850" y="3175"/>
                    <a:pt x="323850" y="3175"/>
                  </a:cubicBezTo>
                </a:path>
              </a:pathLst>
            </a:custGeom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0" name="Freeform 469"/>
            <p:cNvSpPr/>
            <p:nvPr/>
          </p:nvSpPr>
          <p:spPr>
            <a:xfrm rot="21439852">
              <a:off x="4340091" y="458559"/>
              <a:ext cx="289548" cy="86128"/>
            </a:xfrm>
            <a:custGeom>
              <a:avLst/>
              <a:gdLst>
                <a:gd name="connsiteX0" fmla="*/ 0 w 323850"/>
                <a:gd name="connsiteY0" fmla="*/ 104775 h 113242"/>
                <a:gd name="connsiteX1" fmla="*/ 139700 w 323850"/>
                <a:gd name="connsiteY1" fmla="*/ 98425 h 113242"/>
                <a:gd name="connsiteX2" fmla="*/ 190500 w 323850"/>
                <a:gd name="connsiteY2" fmla="*/ 15875 h 113242"/>
                <a:gd name="connsiteX3" fmla="*/ 323850 w 323850"/>
                <a:gd name="connsiteY3" fmla="*/ 3175 h 113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850" h="113242">
                  <a:moveTo>
                    <a:pt x="0" y="104775"/>
                  </a:moveTo>
                  <a:cubicBezTo>
                    <a:pt x="53975" y="109008"/>
                    <a:pt x="107950" y="113242"/>
                    <a:pt x="139700" y="98425"/>
                  </a:cubicBezTo>
                  <a:cubicBezTo>
                    <a:pt x="171450" y="83608"/>
                    <a:pt x="159808" y="31750"/>
                    <a:pt x="190500" y="15875"/>
                  </a:cubicBezTo>
                  <a:cubicBezTo>
                    <a:pt x="221192" y="0"/>
                    <a:pt x="323850" y="3175"/>
                    <a:pt x="323850" y="3175"/>
                  </a:cubicBezTo>
                </a:path>
              </a:pathLst>
            </a:custGeom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1" name="Oval 470"/>
            <p:cNvSpPr/>
            <p:nvPr/>
          </p:nvSpPr>
          <p:spPr>
            <a:xfrm rot="16039852">
              <a:off x="3988783" y="390452"/>
              <a:ext cx="170232" cy="87346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0" name="Text Box 113"/>
            <p:cNvSpPr txBox="1">
              <a:spLocks noChangeAspect="1" noChangeArrowheads="1"/>
            </p:cNvSpPr>
            <p:nvPr/>
          </p:nvSpPr>
          <p:spPr bwMode="auto">
            <a:xfrm flipH="1">
              <a:off x="4089908" y="160876"/>
              <a:ext cx="639963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en-US" sz="900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0.6  GeV </a:t>
              </a:r>
              <a:endParaRPr lang="en-US" sz="900" dirty="0">
                <a:solidFill>
                  <a:srgbClr val="FF0000"/>
                </a:solidFill>
                <a:latin typeface="Comic Sans MS"/>
                <a:cs typeface="Comic Sans MS"/>
              </a:endParaRPr>
            </a:p>
          </p:txBody>
        </p:sp>
        <p:cxnSp>
          <p:nvCxnSpPr>
            <p:cNvPr id="334" name="Straight Connector 333"/>
            <p:cNvCxnSpPr>
              <a:stCxn id="324" idx="0"/>
              <a:endCxn id="348" idx="2"/>
            </p:cNvCxnSpPr>
            <p:nvPr/>
          </p:nvCxnSpPr>
          <p:spPr>
            <a:xfrm rot="18000000" flipH="1">
              <a:off x="1396650" y="2011319"/>
              <a:ext cx="647650" cy="2322"/>
            </a:xfrm>
            <a:prstGeom prst="line">
              <a:avLst/>
            </a:prstGeom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43" name="Straight Connector 342"/>
          <p:cNvCxnSpPr>
            <a:stCxn id="317" idx="0"/>
          </p:cNvCxnSpPr>
          <p:nvPr/>
        </p:nvCxnSpPr>
        <p:spPr>
          <a:xfrm rot="16200000" flipV="1">
            <a:off x="6561351" y="2026960"/>
            <a:ext cx="684244" cy="398232"/>
          </a:xfrm>
          <a:prstGeom prst="line">
            <a:avLst/>
          </a:prstGeom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7" name="Arc 346"/>
          <p:cNvSpPr/>
          <p:nvPr/>
        </p:nvSpPr>
        <p:spPr>
          <a:xfrm rot="7200000">
            <a:off x="1632176" y="2484563"/>
            <a:ext cx="208914" cy="154956"/>
          </a:xfrm>
          <a:prstGeom prst="arc">
            <a:avLst>
              <a:gd name="adj1" fmla="val 16200000"/>
              <a:gd name="adj2" fmla="val 6010379"/>
            </a:avLst>
          </a:prstGeom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8" name="Arc 347"/>
          <p:cNvSpPr>
            <a:spLocks noChangeAspect="1"/>
          </p:cNvSpPr>
          <p:nvPr/>
        </p:nvSpPr>
        <p:spPr>
          <a:xfrm rot="18600000">
            <a:off x="1443967" y="946917"/>
            <a:ext cx="4529907" cy="3880888"/>
          </a:xfrm>
          <a:prstGeom prst="arc">
            <a:avLst>
              <a:gd name="adj1" fmla="val 15576055"/>
              <a:gd name="adj2" fmla="val 19714471"/>
            </a:avLst>
          </a:prstGeom>
          <a:ln w="12700" cap="flat" cmpd="sng" algn="ctr">
            <a:solidFill>
              <a:srgbClr val="DD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368" name="Straight Connector 367"/>
          <p:cNvCxnSpPr>
            <a:stCxn id="347" idx="2"/>
            <a:endCxn id="348" idx="0"/>
          </p:cNvCxnSpPr>
          <p:nvPr/>
        </p:nvCxnSpPr>
        <p:spPr>
          <a:xfrm rot="5400000" flipH="1" flipV="1">
            <a:off x="1552182" y="2049518"/>
            <a:ext cx="587019" cy="337358"/>
          </a:xfrm>
          <a:prstGeom prst="line">
            <a:avLst/>
          </a:prstGeom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4" name="Freeform 373"/>
          <p:cNvSpPr/>
          <p:nvPr/>
        </p:nvSpPr>
        <p:spPr>
          <a:xfrm rot="15409430" flipH="1" flipV="1">
            <a:off x="6962125" y="3606837"/>
            <a:ext cx="588369" cy="131531"/>
          </a:xfrm>
          <a:custGeom>
            <a:avLst/>
            <a:gdLst>
              <a:gd name="connsiteX0" fmla="*/ 0 w 796066"/>
              <a:gd name="connsiteY0" fmla="*/ 0 h 268941"/>
              <a:gd name="connsiteX1" fmla="*/ 473336 w 796066"/>
              <a:gd name="connsiteY1" fmla="*/ 86061 h 268941"/>
              <a:gd name="connsiteX2" fmla="*/ 796066 w 796066"/>
              <a:gd name="connsiteY2" fmla="*/ 268941 h 268941"/>
              <a:gd name="connsiteX3" fmla="*/ 796066 w 796066"/>
              <a:gd name="connsiteY3" fmla="*/ 268941 h 268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6066" h="268941">
                <a:moveTo>
                  <a:pt x="0" y="0"/>
                </a:moveTo>
                <a:cubicBezTo>
                  <a:pt x="170329" y="20619"/>
                  <a:pt x="340658" y="41238"/>
                  <a:pt x="473336" y="86061"/>
                </a:cubicBezTo>
                <a:cubicBezTo>
                  <a:pt x="606014" y="130884"/>
                  <a:pt x="796066" y="268941"/>
                  <a:pt x="796066" y="268941"/>
                </a:cubicBezTo>
                <a:lnTo>
                  <a:pt x="796066" y="268941"/>
                </a:lnTo>
              </a:path>
            </a:pathLst>
          </a:custGeom>
          <a:ln>
            <a:solidFill>
              <a:srgbClr val="DD0000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1" name="Freeform 450"/>
          <p:cNvSpPr/>
          <p:nvPr/>
        </p:nvSpPr>
        <p:spPr>
          <a:xfrm rot="9050523" flipV="1">
            <a:off x="2446378" y="1066756"/>
            <a:ext cx="588369" cy="45719"/>
          </a:xfrm>
          <a:custGeom>
            <a:avLst/>
            <a:gdLst>
              <a:gd name="connsiteX0" fmla="*/ 0 w 796066"/>
              <a:gd name="connsiteY0" fmla="*/ 0 h 268941"/>
              <a:gd name="connsiteX1" fmla="*/ 473336 w 796066"/>
              <a:gd name="connsiteY1" fmla="*/ 86061 h 268941"/>
              <a:gd name="connsiteX2" fmla="*/ 796066 w 796066"/>
              <a:gd name="connsiteY2" fmla="*/ 268941 h 268941"/>
              <a:gd name="connsiteX3" fmla="*/ 796066 w 796066"/>
              <a:gd name="connsiteY3" fmla="*/ 268941 h 268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6066" h="268941">
                <a:moveTo>
                  <a:pt x="0" y="0"/>
                </a:moveTo>
                <a:cubicBezTo>
                  <a:pt x="170329" y="20619"/>
                  <a:pt x="340658" y="41238"/>
                  <a:pt x="473336" y="86061"/>
                </a:cubicBezTo>
                <a:cubicBezTo>
                  <a:pt x="606014" y="130884"/>
                  <a:pt x="796066" y="268941"/>
                  <a:pt x="796066" y="268941"/>
                </a:cubicBezTo>
                <a:lnTo>
                  <a:pt x="796066" y="268941"/>
                </a:lnTo>
              </a:path>
            </a:pathLst>
          </a:custGeom>
          <a:ln w="12700" cap="flat" cmpd="sng" algn="ctr">
            <a:solidFill>
              <a:srgbClr val="DD0000"/>
            </a:solidFill>
            <a:prstDash val="solid"/>
            <a:round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6" name="Freeform 455"/>
          <p:cNvSpPr/>
          <p:nvPr/>
        </p:nvSpPr>
        <p:spPr>
          <a:xfrm rot="12458037" flipV="1">
            <a:off x="5335083" y="814735"/>
            <a:ext cx="588369" cy="45719"/>
          </a:xfrm>
          <a:custGeom>
            <a:avLst/>
            <a:gdLst>
              <a:gd name="connsiteX0" fmla="*/ 0 w 796066"/>
              <a:gd name="connsiteY0" fmla="*/ 0 h 268941"/>
              <a:gd name="connsiteX1" fmla="*/ 473336 w 796066"/>
              <a:gd name="connsiteY1" fmla="*/ 86061 h 268941"/>
              <a:gd name="connsiteX2" fmla="*/ 796066 w 796066"/>
              <a:gd name="connsiteY2" fmla="*/ 268941 h 268941"/>
              <a:gd name="connsiteX3" fmla="*/ 796066 w 796066"/>
              <a:gd name="connsiteY3" fmla="*/ 268941 h 268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6066" h="268941">
                <a:moveTo>
                  <a:pt x="0" y="0"/>
                </a:moveTo>
                <a:cubicBezTo>
                  <a:pt x="170329" y="20619"/>
                  <a:pt x="340658" y="41238"/>
                  <a:pt x="473336" y="86061"/>
                </a:cubicBezTo>
                <a:cubicBezTo>
                  <a:pt x="606014" y="130884"/>
                  <a:pt x="796066" y="268941"/>
                  <a:pt x="796066" y="268941"/>
                </a:cubicBezTo>
                <a:lnTo>
                  <a:pt x="796066" y="268941"/>
                </a:lnTo>
              </a:path>
            </a:pathLst>
          </a:custGeom>
          <a:ln w="12700" cap="flat" cmpd="sng" algn="ctr">
            <a:solidFill>
              <a:srgbClr val="DD0000"/>
            </a:solidFill>
            <a:prstDash val="solid"/>
            <a:round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7" name="Text Box 113"/>
          <p:cNvSpPr txBox="1">
            <a:spLocks noChangeAspect="1" noChangeArrowheads="1"/>
          </p:cNvSpPr>
          <p:nvPr/>
        </p:nvSpPr>
        <p:spPr bwMode="auto">
          <a:xfrm flipH="1">
            <a:off x="5773533" y="539649"/>
            <a:ext cx="710407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sz="900" dirty="0" smtClean="0">
                <a:solidFill>
                  <a:srgbClr val="FF0000"/>
                </a:solidFill>
                <a:latin typeface="Comic Sans MS"/>
                <a:cs typeface="Comic Sans MS"/>
              </a:rPr>
              <a:t>0.60  GeV </a:t>
            </a:r>
            <a:endParaRPr lang="en-US" sz="900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cxnSp>
        <p:nvCxnSpPr>
          <p:cNvPr id="109" name="Straight Connector 108"/>
          <p:cNvCxnSpPr>
            <a:stCxn id="348" idx="2"/>
            <a:endCxn id="324" idx="0"/>
          </p:cNvCxnSpPr>
          <p:nvPr/>
        </p:nvCxnSpPr>
        <p:spPr>
          <a:xfrm flipV="1">
            <a:off x="4031115" y="748197"/>
            <a:ext cx="647650" cy="2322"/>
          </a:xfrm>
          <a:prstGeom prst="line">
            <a:avLst/>
          </a:prstGeom>
          <a:ln w="12700" cmpd="sng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0" name="Group 102"/>
          <p:cNvGrpSpPr>
            <a:grpSpLocks/>
          </p:cNvGrpSpPr>
          <p:nvPr/>
        </p:nvGrpSpPr>
        <p:grpSpPr bwMode="auto">
          <a:xfrm rot="3600000" flipV="1">
            <a:off x="6882443" y="2231996"/>
            <a:ext cx="124677" cy="108170"/>
            <a:chOff x="1348913" y="1142862"/>
            <a:chExt cx="190276" cy="155817"/>
          </a:xfrm>
        </p:grpSpPr>
        <p:sp>
          <p:nvSpPr>
            <p:cNvPr id="335" name="Oval 115"/>
            <p:cNvSpPr>
              <a:spLocks noChangeArrowheads="1"/>
            </p:cNvSpPr>
            <p:nvPr/>
          </p:nvSpPr>
          <p:spPr bwMode="auto">
            <a:xfrm flipH="1">
              <a:off x="1485778" y="1142797"/>
              <a:ext cx="53957" cy="157189"/>
            </a:xfrm>
            <a:prstGeom prst="ellipse">
              <a:avLst/>
            </a:prstGeom>
            <a:gradFill rotWithShape="0">
              <a:gsLst>
                <a:gs pos="0">
                  <a:schemeClr val="accent1"/>
                </a:gs>
                <a:gs pos="5000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Comic Sans MS"/>
                <a:ea typeface="+mn-ea"/>
                <a:cs typeface="Comic Sans MS"/>
              </a:endParaRPr>
            </a:p>
          </p:txBody>
        </p:sp>
        <p:sp>
          <p:nvSpPr>
            <p:cNvPr id="342" name="Oval 116"/>
            <p:cNvSpPr>
              <a:spLocks noChangeArrowheads="1"/>
            </p:cNvSpPr>
            <p:nvPr/>
          </p:nvSpPr>
          <p:spPr bwMode="auto">
            <a:xfrm flipH="1">
              <a:off x="1441343" y="1142797"/>
              <a:ext cx="50782" cy="157189"/>
            </a:xfrm>
            <a:prstGeom prst="ellipse">
              <a:avLst/>
            </a:prstGeom>
            <a:gradFill rotWithShape="0">
              <a:gsLst>
                <a:gs pos="0">
                  <a:schemeClr val="accent1"/>
                </a:gs>
                <a:gs pos="5000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 dirty="0">
                <a:latin typeface="Comic Sans MS"/>
                <a:ea typeface="+mn-ea"/>
                <a:cs typeface="Comic Sans MS"/>
              </a:endParaRPr>
            </a:p>
          </p:txBody>
        </p:sp>
        <p:sp>
          <p:nvSpPr>
            <p:cNvPr id="346" name="Oval 117"/>
            <p:cNvSpPr>
              <a:spLocks noChangeAspect="1" noChangeArrowheads="1"/>
            </p:cNvSpPr>
            <p:nvPr/>
          </p:nvSpPr>
          <p:spPr bwMode="auto">
            <a:xfrm flipH="1">
              <a:off x="1393735" y="1142797"/>
              <a:ext cx="53955" cy="157189"/>
            </a:xfrm>
            <a:prstGeom prst="ellipse">
              <a:avLst/>
            </a:prstGeom>
            <a:gradFill rotWithShape="0">
              <a:gsLst>
                <a:gs pos="0">
                  <a:schemeClr val="accent1"/>
                </a:gs>
                <a:gs pos="5000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Comic Sans MS"/>
                <a:ea typeface="+mn-ea"/>
                <a:cs typeface="Comic Sans MS"/>
              </a:endParaRPr>
            </a:p>
          </p:txBody>
        </p:sp>
        <p:sp>
          <p:nvSpPr>
            <p:cNvPr id="349" name="Oval 118"/>
            <p:cNvSpPr>
              <a:spLocks noChangeArrowheads="1"/>
            </p:cNvSpPr>
            <p:nvPr/>
          </p:nvSpPr>
          <p:spPr bwMode="auto">
            <a:xfrm flipH="1">
              <a:off x="1349301" y="1142797"/>
              <a:ext cx="53955" cy="157189"/>
            </a:xfrm>
            <a:prstGeom prst="ellipse">
              <a:avLst/>
            </a:prstGeom>
            <a:gradFill rotWithShape="0">
              <a:gsLst>
                <a:gs pos="0">
                  <a:schemeClr val="accent1"/>
                </a:gs>
                <a:gs pos="5000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Comic Sans MS"/>
                <a:ea typeface="+mn-ea"/>
                <a:cs typeface="Comic Sans MS"/>
              </a:endParaRPr>
            </a:p>
          </p:txBody>
        </p:sp>
      </p:grpSp>
      <p:grpSp>
        <p:nvGrpSpPr>
          <p:cNvPr id="25" name="Group 417"/>
          <p:cNvGrpSpPr/>
          <p:nvPr/>
        </p:nvGrpSpPr>
        <p:grpSpPr>
          <a:xfrm>
            <a:off x="4497021" y="2389660"/>
            <a:ext cx="1683136" cy="2107569"/>
            <a:chOff x="4084278" y="2186460"/>
            <a:chExt cx="1683136" cy="2107569"/>
          </a:xfrm>
        </p:grpSpPr>
        <p:grpSp>
          <p:nvGrpSpPr>
            <p:cNvPr id="26" name="Group 394"/>
            <p:cNvGrpSpPr/>
            <p:nvPr/>
          </p:nvGrpSpPr>
          <p:grpSpPr>
            <a:xfrm>
              <a:off x="4084278" y="2224628"/>
              <a:ext cx="1118104" cy="2069401"/>
              <a:chOff x="6427840" y="452655"/>
              <a:chExt cx="1118104" cy="2069401"/>
            </a:xfrm>
          </p:grpSpPr>
          <p:sp>
            <p:nvSpPr>
              <p:cNvPr id="284" name="Text Box 113"/>
              <p:cNvSpPr txBox="1">
                <a:spLocks noChangeAspect="1" noChangeArrowheads="1"/>
              </p:cNvSpPr>
              <p:nvPr/>
            </p:nvSpPr>
            <p:spPr bwMode="auto">
              <a:xfrm flipH="1">
                <a:off x="6427840" y="2152724"/>
                <a:ext cx="1082348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eaLnBrk="0" hangingPunct="0"/>
                <a:r>
                  <a:rPr lang="en-US" sz="900" dirty="0" smtClean="0">
                    <a:solidFill>
                      <a:srgbClr val="FF0000"/>
                    </a:solidFill>
                    <a:latin typeface="Comic Sans MS"/>
                    <a:cs typeface="Comic Sans MS"/>
                  </a:rPr>
                  <a:t>0.9183  </a:t>
                </a:r>
                <a:r>
                  <a:rPr lang="en-US" sz="900" dirty="0" err="1" smtClean="0">
                    <a:solidFill>
                      <a:srgbClr val="FF0000"/>
                    </a:solidFill>
                    <a:latin typeface="Comic Sans MS"/>
                    <a:cs typeface="Comic Sans MS"/>
                  </a:rPr>
                  <a:t>GeV</a:t>
                </a:r>
                <a:r>
                  <a:rPr lang="en-US" sz="900" dirty="0">
                    <a:solidFill>
                      <a:srgbClr val="FF0000"/>
                    </a:solidFill>
                    <a:latin typeface="Comic Sans MS"/>
                    <a:cs typeface="Comic Sans MS"/>
                  </a:rPr>
                  <a:t> E</a:t>
                </a:r>
                <a:r>
                  <a:rPr lang="en-US" sz="900" baseline="-25000" dirty="0">
                    <a:solidFill>
                      <a:srgbClr val="FF0000"/>
                    </a:solidFill>
                    <a:latin typeface="Comic Sans MS"/>
                    <a:cs typeface="Comic Sans MS"/>
                  </a:rPr>
                  <a:t>0</a:t>
                </a:r>
                <a:r>
                  <a:rPr lang="en-US" sz="900" dirty="0">
                    <a:solidFill>
                      <a:srgbClr val="FF0000"/>
                    </a:solidFill>
                    <a:latin typeface="Comic Sans MS"/>
                    <a:cs typeface="Comic Sans MS"/>
                  </a:rPr>
                  <a:t> </a:t>
                </a:r>
              </a:p>
              <a:p>
                <a:pPr eaLnBrk="0" hangingPunct="0"/>
                <a:r>
                  <a:rPr lang="en-US" sz="900" dirty="0" smtClean="0">
                    <a:solidFill>
                      <a:srgbClr val="FF0000"/>
                    </a:solidFill>
                    <a:latin typeface="Comic Sans MS"/>
                    <a:cs typeface="Comic Sans MS"/>
                  </a:rPr>
                  <a:t> </a:t>
                </a:r>
                <a:endParaRPr lang="en-US" sz="900" dirty="0">
                  <a:solidFill>
                    <a:srgbClr val="FF0000"/>
                  </a:solidFill>
                  <a:latin typeface="Comic Sans MS"/>
                  <a:cs typeface="Comic Sans MS"/>
                </a:endParaRPr>
              </a:p>
            </p:txBody>
          </p:sp>
          <p:sp>
            <p:nvSpPr>
              <p:cNvPr id="285" name="Text Box 117"/>
              <p:cNvSpPr txBox="1">
                <a:spLocks noChangeAspect="1" noChangeArrowheads="1"/>
              </p:cNvSpPr>
              <p:nvPr/>
            </p:nvSpPr>
            <p:spPr bwMode="auto">
              <a:xfrm flipH="1">
                <a:off x="6459702" y="1812916"/>
                <a:ext cx="1031051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eaLnBrk="0" hangingPunct="0"/>
                <a:r>
                  <a:rPr lang="en-US" sz="900" dirty="0" smtClean="0">
                    <a:solidFill>
                      <a:srgbClr val="FF0000"/>
                    </a:solidFill>
                    <a:latin typeface="Comic Sans MS"/>
                    <a:cs typeface="Comic Sans MS"/>
                  </a:rPr>
                  <a:t>0.7550 </a:t>
                </a:r>
                <a:r>
                  <a:rPr lang="en-US" sz="900" dirty="0" err="1" smtClean="0">
                    <a:solidFill>
                      <a:srgbClr val="FF0000"/>
                    </a:solidFill>
                    <a:latin typeface="Comic Sans MS"/>
                    <a:cs typeface="Comic Sans MS"/>
                  </a:rPr>
                  <a:t>GeV</a:t>
                </a:r>
                <a:r>
                  <a:rPr lang="en-US" sz="900" dirty="0" smtClean="0">
                    <a:solidFill>
                      <a:srgbClr val="FF0000"/>
                    </a:solidFill>
                    <a:latin typeface="Comic Sans MS"/>
                    <a:cs typeface="Comic Sans MS"/>
                  </a:rPr>
                  <a:t> </a:t>
                </a:r>
                <a:r>
                  <a:rPr lang="en-US" sz="900" dirty="0">
                    <a:solidFill>
                      <a:srgbClr val="FF0000"/>
                    </a:solidFill>
                    <a:latin typeface="Comic Sans MS"/>
                    <a:cs typeface="Comic Sans MS"/>
                  </a:rPr>
                  <a:t>E</a:t>
                </a:r>
                <a:r>
                  <a:rPr lang="en-US" sz="900" baseline="-25000" dirty="0">
                    <a:solidFill>
                      <a:srgbClr val="FF0000"/>
                    </a:solidFill>
                    <a:latin typeface="Comic Sans MS"/>
                    <a:cs typeface="Comic Sans MS"/>
                  </a:rPr>
                  <a:t>0</a:t>
                </a:r>
                <a:r>
                  <a:rPr lang="en-US" sz="900" dirty="0">
                    <a:solidFill>
                      <a:srgbClr val="FF0000"/>
                    </a:solidFill>
                    <a:latin typeface="Comic Sans MS"/>
                    <a:cs typeface="Comic Sans MS"/>
                  </a:rPr>
                  <a:t> </a:t>
                </a:r>
              </a:p>
              <a:p>
                <a:pPr eaLnBrk="0" hangingPunct="0"/>
                <a:r>
                  <a:rPr lang="en-US" sz="900" dirty="0" smtClean="0">
                    <a:solidFill>
                      <a:srgbClr val="FF0000"/>
                    </a:solidFill>
                    <a:latin typeface="Comic Sans MS"/>
                    <a:cs typeface="Comic Sans MS"/>
                  </a:rPr>
                  <a:t> </a:t>
                </a:r>
                <a:endParaRPr lang="en-US" sz="900" dirty="0">
                  <a:solidFill>
                    <a:srgbClr val="FF0000"/>
                  </a:solidFill>
                  <a:latin typeface="Comic Sans MS"/>
                  <a:cs typeface="Comic Sans MS"/>
                </a:endParaRPr>
              </a:p>
            </p:txBody>
          </p:sp>
          <p:sp>
            <p:nvSpPr>
              <p:cNvPr id="287" name="Text Box 118"/>
              <p:cNvSpPr txBox="1">
                <a:spLocks noChangeAspect="1" noChangeArrowheads="1"/>
              </p:cNvSpPr>
              <p:nvPr/>
            </p:nvSpPr>
            <p:spPr bwMode="auto">
              <a:xfrm flipH="1">
                <a:off x="6459589" y="1477362"/>
                <a:ext cx="1031051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eaLnBrk="0" hangingPunct="0"/>
                <a:r>
                  <a:rPr lang="en-US" sz="900" dirty="0" smtClean="0">
                    <a:solidFill>
                      <a:srgbClr val="FF0000"/>
                    </a:solidFill>
                    <a:latin typeface="Comic Sans MS"/>
                    <a:cs typeface="Comic Sans MS"/>
                  </a:rPr>
                  <a:t>0.5917 </a:t>
                </a:r>
                <a:r>
                  <a:rPr lang="en-US" sz="900" dirty="0" err="1" smtClean="0">
                    <a:solidFill>
                      <a:srgbClr val="FF0000"/>
                    </a:solidFill>
                    <a:latin typeface="Comic Sans MS"/>
                    <a:cs typeface="Comic Sans MS"/>
                  </a:rPr>
                  <a:t>GeV</a:t>
                </a:r>
                <a:r>
                  <a:rPr lang="en-US" sz="900" dirty="0" smtClean="0">
                    <a:solidFill>
                      <a:srgbClr val="FF0000"/>
                    </a:solidFill>
                    <a:latin typeface="Comic Sans MS"/>
                    <a:cs typeface="Comic Sans MS"/>
                  </a:rPr>
                  <a:t> </a:t>
                </a:r>
                <a:r>
                  <a:rPr lang="en-US" sz="900" dirty="0">
                    <a:solidFill>
                      <a:srgbClr val="FF0000"/>
                    </a:solidFill>
                    <a:latin typeface="Comic Sans MS"/>
                    <a:cs typeface="Comic Sans MS"/>
                  </a:rPr>
                  <a:t>E</a:t>
                </a:r>
                <a:r>
                  <a:rPr lang="en-US" sz="900" baseline="-25000" dirty="0">
                    <a:solidFill>
                      <a:srgbClr val="FF0000"/>
                    </a:solidFill>
                    <a:latin typeface="Comic Sans MS"/>
                    <a:cs typeface="Comic Sans MS"/>
                  </a:rPr>
                  <a:t>0</a:t>
                </a:r>
                <a:r>
                  <a:rPr lang="en-US" sz="900" dirty="0">
                    <a:solidFill>
                      <a:srgbClr val="FF0000"/>
                    </a:solidFill>
                    <a:latin typeface="Comic Sans MS"/>
                    <a:cs typeface="Comic Sans MS"/>
                  </a:rPr>
                  <a:t> </a:t>
                </a:r>
              </a:p>
              <a:p>
                <a:pPr eaLnBrk="0" hangingPunct="0"/>
                <a:r>
                  <a:rPr lang="en-US" sz="900" dirty="0" smtClean="0">
                    <a:solidFill>
                      <a:srgbClr val="FF0000"/>
                    </a:solidFill>
                    <a:latin typeface="Comic Sans MS"/>
                    <a:cs typeface="Comic Sans MS"/>
                  </a:rPr>
                  <a:t> </a:t>
                </a:r>
                <a:endParaRPr lang="en-US" sz="900" dirty="0">
                  <a:solidFill>
                    <a:srgbClr val="FF0000"/>
                  </a:solidFill>
                  <a:latin typeface="Comic Sans MS"/>
                  <a:cs typeface="Comic Sans MS"/>
                </a:endParaRPr>
              </a:p>
            </p:txBody>
          </p:sp>
          <p:sp>
            <p:nvSpPr>
              <p:cNvPr id="288" name="Text Box 119"/>
              <p:cNvSpPr txBox="1">
                <a:spLocks noChangeAspect="1" noChangeArrowheads="1"/>
              </p:cNvSpPr>
              <p:nvPr/>
            </p:nvSpPr>
            <p:spPr bwMode="auto">
              <a:xfrm flipH="1">
                <a:off x="6467491" y="1131248"/>
                <a:ext cx="1031051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eaLnBrk="0" hangingPunct="0"/>
                <a:r>
                  <a:rPr lang="en-US" sz="900" dirty="0" smtClean="0">
                    <a:solidFill>
                      <a:srgbClr val="FF0000"/>
                    </a:solidFill>
                    <a:latin typeface="Comic Sans MS"/>
                    <a:cs typeface="Comic Sans MS"/>
                  </a:rPr>
                  <a:t>0.4283 </a:t>
                </a:r>
                <a:r>
                  <a:rPr lang="en-US" sz="900" dirty="0" err="1" smtClean="0">
                    <a:solidFill>
                      <a:srgbClr val="FF0000"/>
                    </a:solidFill>
                    <a:latin typeface="Comic Sans MS"/>
                    <a:cs typeface="Comic Sans MS"/>
                  </a:rPr>
                  <a:t>GeV</a:t>
                </a:r>
                <a:r>
                  <a:rPr lang="en-US" sz="900" dirty="0" smtClean="0">
                    <a:solidFill>
                      <a:srgbClr val="FF0000"/>
                    </a:solidFill>
                    <a:latin typeface="Comic Sans MS"/>
                    <a:cs typeface="Comic Sans MS"/>
                  </a:rPr>
                  <a:t> </a:t>
                </a:r>
                <a:r>
                  <a:rPr lang="en-US" sz="900" dirty="0">
                    <a:solidFill>
                      <a:srgbClr val="FF0000"/>
                    </a:solidFill>
                    <a:latin typeface="Comic Sans MS"/>
                    <a:cs typeface="Comic Sans MS"/>
                  </a:rPr>
                  <a:t>E</a:t>
                </a:r>
                <a:r>
                  <a:rPr lang="en-US" sz="900" baseline="-25000" dirty="0">
                    <a:solidFill>
                      <a:srgbClr val="FF0000"/>
                    </a:solidFill>
                    <a:latin typeface="Comic Sans MS"/>
                    <a:cs typeface="Comic Sans MS"/>
                  </a:rPr>
                  <a:t>0</a:t>
                </a:r>
                <a:r>
                  <a:rPr lang="en-US" sz="900" dirty="0">
                    <a:solidFill>
                      <a:srgbClr val="FF0000"/>
                    </a:solidFill>
                    <a:latin typeface="Comic Sans MS"/>
                    <a:cs typeface="Comic Sans MS"/>
                  </a:rPr>
                  <a:t> </a:t>
                </a:r>
              </a:p>
              <a:p>
                <a:pPr eaLnBrk="0" hangingPunct="0"/>
                <a:r>
                  <a:rPr lang="en-US" sz="900" dirty="0" smtClean="0">
                    <a:solidFill>
                      <a:srgbClr val="FF0000"/>
                    </a:solidFill>
                    <a:latin typeface="Comic Sans MS"/>
                    <a:cs typeface="Comic Sans MS"/>
                  </a:rPr>
                  <a:t> </a:t>
                </a:r>
                <a:endParaRPr lang="en-US" sz="900" dirty="0">
                  <a:solidFill>
                    <a:srgbClr val="FF0000"/>
                  </a:solidFill>
                  <a:latin typeface="Comic Sans MS"/>
                  <a:cs typeface="Comic Sans MS"/>
                </a:endParaRPr>
              </a:p>
            </p:txBody>
          </p:sp>
          <p:sp>
            <p:nvSpPr>
              <p:cNvPr id="292" name="Text Box 113"/>
              <p:cNvSpPr txBox="1">
                <a:spLocks noChangeAspect="1" noChangeArrowheads="1"/>
              </p:cNvSpPr>
              <p:nvPr/>
            </p:nvSpPr>
            <p:spPr bwMode="auto">
              <a:xfrm flipH="1">
                <a:off x="6495544" y="452655"/>
                <a:ext cx="1050400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eaLnBrk="0" hangingPunct="0"/>
                <a:r>
                  <a:rPr lang="en-US" sz="900" dirty="0" smtClean="0">
                    <a:solidFill>
                      <a:srgbClr val="FF0000"/>
                    </a:solidFill>
                    <a:latin typeface="Comic Sans MS"/>
                    <a:cs typeface="Comic Sans MS"/>
                  </a:rPr>
                  <a:t>0.1017 </a:t>
                </a:r>
                <a:r>
                  <a:rPr lang="en-US" sz="900" dirty="0" err="1" smtClean="0">
                    <a:solidFill>
                      <a:srgbClr val="FF0000"/>
                    </a:solidFill>
                    <a:latin typeface="Comic Sans MS"/>
                    <a:cs typeface="Comic Sans MS"/>
                  </a:rPr>
                  <a:t>GeV</a:t>
                </a:r>
                <a:r>
                  <a:rPr lang="en-US" sz="900" dirty="0" smtClean="0">
                    <a:solidFill>
                      <a:srgbClr val="FF0000"/>
                    </a:solidFill>
                    <a:latin typeface="Comic Sans MS"/>
                    <a:cs typeface="Comic Sans MS"/>
                  </a:rPr>
                  <a:t> E</a:t>
                </a:r>
                <a:r>
                  <a:rPr lang="en-US" sz="900" baseline="-25000" dirty="0" smtClean="0">
                    <a:solidFill>
                      <a:srgbClr val="FF0000"/>
                    </a:solidFill>
                    <a:latin typeface="Comic Sans MS"/>
                    <a:cs typeface="Comic Sans MS"/>
                  </a:rPr>
                  <a:t>0</a:t>
                </a:r>
                <a:r>
                  <a:rPr lang="en-US" sz="900" dirty="0" smtClean="0">
                    <a:solidFill>
                      <a:srgbClr val="FF0000"/>
                    </a:solidFill>
                    <a:latin typeface="Comic Sans MS"/>
                    <a:cs typeface="Comic Sans MS"/>
                  </a:rPr>
                  <a:t> </a:t>
                </a:r>
                <a:endParaRPr lang="en-US" sz="900" dirty="0">
                  <a:solidFill>
                    <a:srgbClr val="FF0000"/>
                  </a:solidFill>
                  <a:latin typeface="Comic Sans MS"/>
                  <a:cs typeface="Comic Sans MS"/>
                </a:endParaRPr>
              </a:p>
            </p:txBody>
          </p:sp>
          <p:sp>
            <p:nvSpPr>
              <p:cNvPr id="293" name="Text Box 119"/>
              <p:cNvSpPr txBox="1">
                <a:spLocks noChangeAspect="1" noChangeArrowheads="1"/>
              </p:cNvSpPr>
              <p:nvPr/>
            </p:nvSpPr>
            <p:spPr bwMode="auto">
              <a:xfrm flipH="1">
                <a:off x="6495427" y="797247"/>
                <a:ext cx="1031051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eaLnBrk="0" hangingPunct="0"/>
                <a:r>
                  <a:rPr lang="en-US" sz="900" dirty="0" smtClean="0">
                    <a:solidFill>
                      <a:srgbClr val="FF0000"/>
                    </a:solidFill>
                    <a:latin typeface="Comic Sans MS"/>
                    <a:cs typeface="Comic Sans MS"/>
                  </a:rPr>
                  <a:t>0.2650 </a:t>
                </a:r>
                <a:r>
                  <a:rPr lang="en-US" sz="900" dirty="0" err="1" smtClean="0">
                    <a:solidFill>
                      <a:srgbClr val="FF0000"/>
                    </a:solidFill>
                    <a:latin typeface="Comic Sans MS"/>
                    <a:cs typeface="Comic Sans MS"/>
                  </a:rPr>
                  <a:t>GeV</a:t>
                </a:r>
                <a:r>
                  <a:rPr lang="en-US" sz="900" dirty="0">
                    <a:solidFill>
                      <a:srgbClr val="FF0000"/>
                    </a:solidFill>
                    <a:latin typeface="Comic Sans MS"/>
                    <a:cs typeface="Comic Sans MS"/>
                  </a:rPr>
                  <a:t> E</a:t>
                </a:r>
                <a:r>
                  <a:rPr lang="en-US" sz="900" baseline="-25000" dirty="0">
                    <a:solidFill>
                      <a:srgbClr val="FF0000"/>
                    </a:solidFill>
                    <a:latin typeface="Comic Sans MS"/>
                    <a:cs typeface="Comic Sans MS"/>
                  </a:rPr>
                  <a:t>0</a:t>
                </a:r>
                <a:r>
                  <a:rPr lang="en-US" sz="900" dirty="0">
                    <a:solidFill>
                      <a:srgbClr val="FF0000"/>
                    </a:solidFill>
                    <a:latin typeface="Comic Sans MS"/>
                    <a:cs typeface="Comic Sans MS"/>
                  </a:rPr>
                  <a:t> </a:t>
                </a:r>
              </a:p>
              <a:p>
                <a:pPr eaLnBrk="0" hangingPunct="0"/>
                <a:endParaRPr lang="en-US" sz="900" dirty="0">
                  <a:solidFill>
                    <a:srgbClr val="FF0000"/>
                  </a:solidFill>
                  <a:latin typeface="Comic Sans MS"/>
                  <a:cs typeface="Comic Sans MS"/>
                </a:endParaRPr>
              </a:p>
            </p:txBody>
          </p:sp>
        </p:grpSp>
        <p:grpSp>
          <p:nvGrpSpPr>
            <p:cNvPr id="27" name="Group 480"/>
            <p:cNvGrpSpPr>
              <a:grpSpLocks noChangeAspect="1"/>
            </p:cNvGrpSpPr>
            <p:nvPr/>
          </p:nvGrpSpPr>
          <p:grpSpPr>
            <a:xfrm>
              <a:off x="5134689" y="2864537"/>
              <a:ext cx="629867" cy="330065"/>
              <a:chOff x="4166066" y="3056387"/>
              <a:chExt cx="2519466" cy="1320268"/>
            </a:xfrm>
          </p:grpSpPr>
          <p:grpSp>
            <p:nvGrpSpPr>
              <p:cNvPr id="28" name="Group 86"/>
              <p:cNvGrpSpPr>
                <a:grpSpLocks noChangeAspect="1"/>
              </p:cNvGrpSpPr>
              <p:nvPr/>
            </p:nvGrpSpPr>
            <p:grpSpPr bwMode="auto">
              <a:xfrm>
                <a:off x="4166066" y="3056387"/>
                <a:ext cx="1406168" cy="1320268"/>
                <a:chOff x="1815" y="2475"/>
                <a:chExt cx="492" cy="547"/>
              </a:xfrm>
            </p:grpSpPr>
            <p:grpSp>
              <p:nvGrpSpPr>
                <p:cNvPr id="29" name="Group 87"/>
                <p:cNvGrpSpPr>
                  <a:grpSpLocks noChangeAspect="1"/>
                </p:cNvGrpSpPr>
                <p:nvPr/>
              </p:nvGrpSpPr>
              <p:grpSpPr bwMode="auto">
                <a:xfrm>
                  <a:off x="1815" y="2475"/>
                  <a:ext cx="492" cy="273"/>
                  <a:chOff x="1815" y="2475"/>
                  <a:chExt cx="492" cy="273"/>
                </a:xfrm>
              </p:grpSpPr>
              <p:sp>
                <p:nvSpPr>
                  <p:cNvPr id="281" name="Rectangle 88"/>
                  <p:cNvSpPr>
                    <a:spLocks noChangeAspect="1" noChangeArrowheads="1"/>
                  </p:cNvSpPr>
                  <p:nvPr/>
                </p:nvSpPr>
                <p:spPr bwMode="auto">
                  <a:xfrm rot="2016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82" name="Freeform 89"/>
                  <p:cNvSpPr>
                    <a:spLocks noChangeAspect="1"/>
                  </p:cNvSpPr>
                  <p:nvPr/>
                </p:nvSpPr>
                <p:spPr bwMode="auto">
                  <a:xfrm>
                    <a:off x="1815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83" name="Rectangle 90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</p:grpSp>
            <p:grpSp>
              <p:nvGrpSpPr>
                <p:cNvPr id="30" name="Group 91"/>
                <p:cNvGrpSpPr>
                  <a:grpSpLocks noChangeAspect="1"/>
                </p:cNvGrpSpPr>
                <p:nvPr/>
              </p:nvGrpSpPr>
              <p:grpSpPr bwMode="auto">
                <a:xfrm flipV="1">
                  <a:off x="1815" y="2749"/>
                  <a:ext cx="492" cy="273"/>
                  <a:chOff x="1813" y="2475"/>
                  <a:chExt cx="492" cy="273"/>
                </a:xfrm>
              </p:grpSpPr>
              <p:sp>
                <p:nvSpPr>
                  <p:cNvPr id="278" name="Rectangle 92"/>
                  <p:cNvSpPr>
                    <a:spLocks noChangeAspect="1" noChangeArrowheads="1"/>
                  </p:cNvSpPr>
                  <p:nvPr/>
                </p:nvSpPr>
                <p:spPr bwMode="auto">
                  <a:xfrm rot="2022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79" name="Freeform 93"/>
                  <p:cNvSpPr>
                    <a:spLocks noChangeAspect="1"/>
                  </p:cNvSpPr>
                  <p:nvPr/>
                </p:nvSpPr>
                <p:spPr bwMode="auto">
                  <a:xfrm>
                    <a:off x="1813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80" name="Rectangle 94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</p:grpSp>
          </p:grpSp>
          <p:sp>
            <p:nvSpPr>
              <p:cNvPr id="271" name="Block Arc 270"/>
              <p:cNvSpPr/>
              <p:nvPr/>
            </p:nvSpPr>
            <p:spPr>
              <a:xfrm>
                <a:off x="5588252" y="3170070"/>
                <a:ext cx="1097280" cy="1097280"/>
              </a:xfrm>
              <a:prstGeom prst="blockArc">
                <a:avLst>
                  <a:gd name="adj1" fmla="val 11067651"/>
                  <a:gd name="adj2" fmla="val 10455262"/>
                  <a:gd name="adj3" fmla="val 3178"/>
                </a:avLst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2" name="Rounded Rectangle 271"/>
              <p:cNvSpPr/>
              <p:nvPr/>
            </p:nvSpPr>
            <p:spPr>
              <a:xfrm>
                <a:off x="4999853" y="3634286"/>
                <a:ext cx="631010" cy="164592"/>
              </a:xfrm>
              <a:prstGeom prst="roundRect">
                <a:avLst/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73" name="Rounded Rectangle 272"/>
              <p:cNvSpPr/>
              <p:nvPr/>
            </p:nvSpPr>
            <p:spPr>
              <a:xfrm>
                <a:off x="5060949" y="3656553"/>
                <a:ext cx="618229" cy="118872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75" name="Oval 274"/>
              <p:cNvSpPr/>
              <p:nvPr/>
            </p:nvSpPr>
            <p:spPr>
              <a:xfrm>
                <a:off x="5200650" y="3694093"/>
                <a:ext cx="45720" cy="4572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31" name="Group 480"/>
            <p:cNvGrpSpPr>
              <a:grpSpLocks noChangeAspect="1"/>
            </p:cNvGrpSpPr>
            <p:nvPr/>
          </p:nvGrpSpPr>
          <p:grpSpPr>
            <a:xfrm>
              <a:off x="5131831" y="2524729"/>
              <a:ext cx="629867" cy="330065"/>
              <a:chOff x="4166066" y="3056387"/>
              <a:chExt cx="2519466" cy="1320268"/>
            </a:xfrm>
          </p:grpSpPr>
          <p:grpSp>
            <p:nvGrpSpPr>
              <p:cNvPr id="736" name="Group 86"/>
              <p:cNvGrpSpPr>
                <a:grpSpLocks noChangeAspect="1"/>
              </p:cNvGrpSpPr>
              <p:nvPr/>
            </p:nvGrpSpPr>
            <p:grpSpPr bwMode="auto">
              <a:xfrm>
                <a:off x="4166066" y="3056387"/>
                <a:ext cx="1406168" cy="1320268"/>
                <a:chOff x="1815" y="2475"/>
                <a:chExt cx="492" cy="547"/>
              </a:xfrm>
            </p:grpSpPr>
            <p:grpSp>
              <p:nvGrpSpPr>
                <p:cNvPr id="737" name="Group 87"/>
                <p:cNvGrpSpPr>
                  <a:grpSpLocks noChangeAspect="1"/>
                </p:cNvGrpSpPr>
                <p:nvPr/>
              </p:nvGrpSpPr>
              <p:grpSpPr bwMode="auto">
                <a:xfrm>
                  <a:off x="1815" y="2475"/>
                  <a:ext cx="492" cy="273"/>
                  <a:chOff x="1815" y="2475"/>
                  <a:chExt cx="492" cy="273"/>
                </a:xfrm>
              </p:grpSpPr>
              <p:sp>
                <p:nvSpPr>
                  <p:cNvPr id="267" name="Rectangle 88"/>
                  <p:cNvSpPr>
                    <a:spLocks noChangeAspect="1" noChangeArrowheads="1"/>
                  </p:cNvSpPr>
                  <p:nvPr/>
                </p:nvSpPr>
                <p:spPr bwMode="auto">
                  <a:xfrm rot="2016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68" name="Freeform 89"/>
                  <p:cNvSpPr>
                    <a:spLocks noChangeAspect="1"/>
                  </p:cNvSpPr>
                  <p:nvPr/>
                </p:nvSpPr>
                <p:spPr bwMode="auto">
                  <a:xfrm>
                    <a:off x="1815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69" name="Rectangle 90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</p:grpSp>
            <p:grpSp>
              <p:nvGrpSpPr>
                <p:cNvPr id="738" name="Group 91"/>
                <p:cNvGrpSpPr>
                  <a:grpSpLocks noChangeAspect="1"/>
                </p:cNvGrpSpPr>
                <p:nvPr/>
              </p:nvGrpSpPr>
              <p:grpSpPr bwMode="auto">
                <a:xfrm flipV="1">
                  <a:off x="1815" y="2749"/>
                  <a:ext cx="492" cy="273"/>
                  <a:chOff x="1813" y="2475"/>
                  <a:chExt cx="492" cy="273"/>
                </a:xfrm>
              </p:grpSpPr>
              <p:sp>
                <p:nvSpPr>
                  <p:cNvPr id="263" name="Rectangle 92"/>
                  <p:cNvSpPr>
                    <a:spLocks noChangeAspect="1" noChangeArrowheads="1"/>
                  </p:cNvSpPr>
                  <p:nvPr/>
                </p:nvSpPr>
                <p:spPr bwMode="auto">
                  <a:xfrm rot="2022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64" name="Freeform 93"/>
                  <p:cNvSpPr>
                    <a:spLocks noChangeAspect="1"/>
                  </p:cNvSpPr>
                  <p:nvPr/>
                </p:nvSpPr>
                <p:spPr bwMode="auto">
                  <a:xfrm>
                    <a:off x="1813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65" name="Rectangle 94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</p:grpSp>
          </p:grpSp>
          <p:sp>
            <p:nvSpPr>
              <p:cNvPr id="240" name="Block Arc 239"/>
              <p:cNvSpPr/>
              <p:nvPr/>
            </p:nvSpPr>
            <p:spPr>
              <a:xfrm>
                <a:off x="5588252" y="3170070"/>
                <a:ext cx="1097280" cy="1097280"/>
              </a:xfrm>
              <a:prstGeom prst="blockArc">
                <a:avLst>
                  <a:gd name="adj1" fmla="val 11067651"/>
                  <a:gd name="adj2" fmla="val 10455262"/>
                  <a:gd name="adj3" fmla="val 3178"/>
                </a:avLst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1" name="Rounded Rectangle 240"/>
              <p:cNvSpPr/>
              <p:nvPr/>
            </p:nvSpPr>
            <p:spPr>
              <a:xfrm>
                <a:off x="4999853" y="3634286"/>
                <a:ext cx="631010" cy="164592"/>
              </a:xfrm>
              <a:prstGeom prst="roundRect">
                <a:avLst/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42" name="Rounded Rectangle 241"/>
              <p:cNvSpPr/>
              <p:nvPr/>
            </p:nvSpPr>
            <p:spPr>
              <a:xfrm>
                <a:off x="5060949" y="3656553"/>
                <a:ext cx="618229" cy="118872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59" name="Oval 258"/>
              <p:cNvSpPr/>
              <p:nvPr/>
            </p:nvSpPr>
            <p:spPr>
              <a:xfrm>
                <a:off x="5200650" y="3694093"/>
                <a:ext cx="45720" cy="4572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739" name="Group 480"/>
            <p:cNvGrpSpPr>
              <a:grpSpLocks noChangeAspect="1"/>
            </p:cNvGrpSpPr>
            <p:nvPr/>
          </p:nvGrpSpPr>
          <p:grpSpPr>
            <a:xfrm>
              <a:off x="5131831" y="2186460"/>
              <a:ext cx="629867" cy="330065"/>
              <a:chOff x="4166066" y="3056387"/>
              <a:chExt cx="2519466" cy="1320268"/>
            </a:xfrm>
          </p:grpSpPr>
          <p:grpSp>
            <p:nvGrpSpPr>
              <p:cNvPr id="740" name="Group 86"/>
              <p:cNvGrpSpPr>
                <a:grpSpLocks noChangeAspect="1"/>
              </p:cNvGrpSpPr>
              <p:nvPr/>
            </p:nvGrpSpPr>
            <p:grpSpPr bwMode="auto">
              <a:xfrm>
                <a:off x="4166066" y="3056387"/>
                <a:ext cx="1406168" cy="1320268"/>
                <a:chOff x="1815" y="2475"/>
                <a:chExt cx="492" cy="547"/>
              </a:xfrm>
            </p:grpSpPr>
            <p:grpSp>
              <p:nvGrpSpPr>
                <p:cNvPr id="741" name="Group 87"/>
                <p:cNvGrpSpPr>
                  <a:grpSpLocks noChangeAspect="1"/>
                </p:cNvGrpSpPr>
                <p:nvPr/>
              </p:nvGrpSpPr>
              <p:grpSpPr bwMode="auto">
                <a:xfrm>
                  <a:off x="1815" y="2475"/>
                  <a:ext cx="492" cy="273"/>
                  <a:chOff x="1815" y="2475"/>
                  <a:chExt cx="492" cy="273"/>
                </a:xfrm>
              </p:grpSpPr>
              <p:sp>
                <p:nvSpPr>
                  <p:cNvPr id="234" name="Rectangle 88"/>
                  <p:cNvSpPr>
                    <a:spLocks noChangeAspect="1" noChangeArrowheads="1"/>
                  </p:cNvSpPr>
                  <p:nvPr/>
                </p:nvSpPr>
                <p:spPr bwMode="auto">
                  <a:xfrm rot="2016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35" name="Freeform 89"/>
                  <p:cNvSpPr>
                    <a:spLocks noChangeAspect="1"/>
                  </p:cNvSpPr>
                  <p:nvPr/>
                </p:nvSpPr>
                <p:spPr bwMode="auto">
                  <a:xfrm>
                    <a:off x="1815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38" name="Rectangle 90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</p:grpSp>
            <p:grpSp>
              <p:nvGrpSpPr>
                <p:cNvPr id="742" name="Group 91"/>
                <p:cNvGrpSpPr>
                  <a:grpSpLocks noChangeAspect="1"/>
                </p:cNvGrpSpPr>
                <p:nvPr/>
              </p:nvGrpSpPr>
              <p:grpSpPr bwMode="auto">
                <a:xfrm flipV="1">
                  <a:off x="1815" y="2749"/>
                  <a:ext cx="492" cy="273"/>
                  <a:chOff x="1813" y="2475"/>
                  <a:chExt cx="492" cy="273"/>
                </a:xfrm>
              </p:grpSpPr>
              <p:sp>
                <p:nvSpPr>
                  <p:cNvPr id="231" name="Rectangle 92"/>
                  <p:cNvSpPr>
                    <a:spLocks noChangeAspect="1" noChangeArrowheads="1"/>
                  </p:cNvSpPr>
                  <p:nvPr/>
                </p:nvSpPr>
                <p:spPr bwMode="auto">
                  <a:xfrm rot="2022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32" name="Freeform 93"/>
                  <p:cNvSpPr>
                    <a:spLocks noChangeAspect="1"/>
                  </p:cNvSpPr>
                  <p:nvPr/>
                </p:nvSpPr>
                <p:spPr bwMode="auto">
                  <a:xfrm>
                    <a:off x="1813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33" name="Rectangle 94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</p:grpSp>
          </p:grpSp>
          <p:sp>
            <p:nvSpPr>
              <p:cNvPr id="225" name="Block Arc 224"/>
              <p:cNvSpPr/>
              <p:nvPr/>
            </p:nvSpPr>
            <p:spPr>
              <a:xfrm>
                <a:off x="5588252" y="3170070"/>
                <a:ext cx="1097280" cy="1097280"/>
              </a:xfrm>
              <a:prstGeom prst="blockArc">
                <a:avLst>
                  <a:gd name="adj1" fmla="val 11067651"/>
                  <a:gd name="adj2" fmla="val 10455262"/>
                  <a:gd name="adj3" fmla="val 3178"/>
                </a:avLst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6" name="Rounded Rectangle 225"/>
              <p:cNvSpPr/>
              <p:nvPr/>
            </p:nvSpPr>
            <p:spPr>
              <a:xfrm>
                <a:off x="4999853" y="3634286"/>
                <a:ext cx="631010" cy="164592"/>
              </a:xfrm>
              <a:prstGeom prst="roundRect">
                <a:avLst/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7" name="Rounded Rectangle 226"/>
              <p:cNvSpPr/>
              <p:nvPr/>
            </p:nvSpPr>
            <p:spPr>
              <a:xfrm>
                <a:off x="5060949" y="3656553"/>
                <a:ext cx="618229" cy="118872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8" name="Oval 227"/>
              <p:cNvSpPr/>
              <p:nvPr/>
            </p:nvSpPr>
            <p:spPr>
              <a:xfrm>
                <a:off x="5200650" y="3694093"/>
                <a:ext cx="45720" cy="4572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743" name="Group 480"/>
            <p:cNvGrpSpPr>
              <a:grpSpLocks noChangeAspect="1"/>
            </p:cNvGrpSpPr>
            <p:nvPr/>
          </p:nvGrpSpPr>
          <p:grpSpPr>
            <a:xfrm>
              <a:off x="5137547" y="3874774"/>
              <a:ext cx="629867" cy="330065"/>
              <a:chOff x="4166066" y="3056387"/>
              <a:chExt cx="2519466" cy="1320268"/>
            </a:xfrm>
          </p:grpSpPr>
          <p:grpSp>
            <p:nvGrpSpPr>
              <p:cNvPr id="744" name="Group 86"/>
              <p:cNvGrpSpPr>
                <a:grpSpLocks noChangeAspect="1"/>
              </p:cNvGrpSpPr>
              <p:nvPr/>
            </p:nvGrpSpPr>
            <p:grpSpPr bwMode="auto">
              <a:xfrm>
                <a:off x="4166066" y="3056387"/>
                <a:ext cx="1406168" cy="1320268"/>
                <a:chOff x="1815" y="2475"/>
                <a:chExt cx="492" cy="547"/>
              </a:xfrm>
            </p:grpSpPr>
            <p:grpSp>
              <p:nvGrpSpPr>
                <p:cNvPr id="745" name="Group 87"/>
                <p:cNvGrpSpPr>
                  <a:grpSpLocks noChangeAspect="1"/>
                </p:cNvGrpSpPr>
                <p:nvPr/>
              </p:nvGrpSpPr>
              <p:grpSpPr bwMode="auto">
                <a:xfrm>
                  <a:off x="1815" y="2475"/>
                  <a:ext cx="492" cy="273"/>
                  <a:chOff x="1815" y="2475"/>
                  <a:chExt cx="492" cy="273"/>
                </a:xfrm>
              </p:grpSpPr>
              <p:sp>
                <p:nvSpPr>
                  <p:cNvPr id="221" name="Rectangle 88"/>
                  <p:cNvSpPr>
                    <a:spLocks noChangeAspect="1" noChangeArrowheads="1"/>
                  </p:cNvSpPr>
                  <p:nvPr/>
                </p:nvSpPr>
                <p:spPr bwMode="auto">
                  <a:xfrm rot="2016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22" name="Freeform 89"/>
                  <p:cNvSpPr>
                    <a:spLocks noChangeAspect="1"/>
                  </p:cNvSpPr>
                  <p:nvPr/>
                </p:nvSpPr>
                <p:spPr bwMode="auto">
                  <a:xfrm>
                    <a:off x="1815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23" name="Rectangle 90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</p:grpSp>
            <p:grpSp>
              <p:nvGrpSpPr>
                <p:cNvPr id="746" name="Group 91"/>
                <p:cNvGrpSpPr>
                  <a:grpSpLocks noChangeAspect="1"/>
                </p:cNvGrpSpPr>
                <p:nvPr/>
              </p:nvGrpSpPr>
              <p:grpSpPr bwMode="auto">
                <a:xfrm flipV="1">
                  <a:off x="1815" y="2749"/>
                  <a:ext cx="492" cy="273"/>
                  <a:chOff x="1813" y="2475"/>
                  <a:chExt cx="492" cy="273"/>
                </a:xfrm>
              </p:grpSpPr>
              <p:sp>
                <p:nvSpPr>
                  <p:cNvPr id="218" name="Rectangle 92"/>
                  <p:cNvSpPr>
                    <a:spLocks noChangeAspect="1" noChangeArrowheads="1"/>
                  </p:cNvSpPr>
                  <p:nvPr/>
                </p:nvSpPr>
                <p:spPr bwMode="auto">
                  <a:xfrm rot="2022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19" name="Freeform 93"/>
                  <p:cNvSpPr>
                    <a:spLocks noChangeAspect="1"/>
                  </p:cNvSpPr>
                  <p:nvPr/>
                </p:nvSpPr>
                <p:spPr bwMode="auto">
                  <a:xfrm>
                    <a:off x="1813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20" name="Rectangle 94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</p:grpSp>
          </p:grpSp>
          <p:sp>
            <p:nvSpPr>
              <p:cNvPr id="212" name="Block Arc 211"/>
              <p:cNvSpPr/>
              <p:nvPr/>
            </p:nvSpPr>
            <p:spPr>
              <a:xfrm>
                <a:off x="5588252" y="3170070"/>
                <a:ext cx="1097280" cy="1097280"/>
              </a:xfrm>
              <a:prstGeom prst="blockArc">
                <a:avLst>
                  <a:gd name="adj1" fmla="val 11067651"/>
                  <a:gd name="adj2" fmla="val 10455262"/>
                  <a:gd name="adj3" fmla="val 3178"/>
                </a:avLst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Rounded Rectangle 212"/>
              <p:cNvSpPr/>
              <p:nvPr/>
            </p:nvSpPr>
            <p:spPr>
              <a:xfrm>
                <a:off x="4999853" y="3634286"/>
                <a:ext cx="631010" cy="164592"/>
              </a:xfrm>
              <a:prstGeom prst="roundRect">
                <a:avLst/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4" name="Rounded Rectangle 213"/>
              <p:cNvSpPr/>
              <p:nvPr/>
            </p:nvSpPr>
            <p:spPr>
              <a:xfrm>
                <a:off x="5060949" y="3656553"/>
                <a:ext cx="618229" cy="118872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5" name="Oval 214"/>
              <p:cNvSpPr/>
              <p:nvPr/>
            </p:nvSpPr>
            <p:spPr>
              <a:xfrm>
                <a:off x="5200650" y="3694093"/>
                <a:ext cx="45720" cy="4572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747" name="Group 480"/>
            <p:cNvGrpSpPr>
              <a:grpSpLocks noChangeAspect="1"/>
            </p:cNvGrpSpPr>
            <p:nvPr/>
          </p:nvGrpSpPr>
          <p:grpSpPr>
            <a:xfrm>
              <a:off x="5134689" y="3534966"/>
              <a:ext cx="629867" cy="330065"/>
              <a:chOff x="4166066" y="3056387"/>
              <a:chExt cx="2519466" cy="1320268"/>
            </a:xfrm>
          </p:grpSpPr>
          <p:grpSp>
            <p:nvGrpSpPr>
              <p:cNvPr id="748" name="Group 86"/>
              <p:cNvGrpSpPr>
                <a:grpSpLocks noChangeAspect="1"/>
              </p:cNvGrpSpPr>
              <p:nvPr/>
            </p:nvGrpSpPr>
            <p:grpSpPr bwMode="auto">
              <a:xfrm>
                <a:off x="4166066" y="3056387"/>
                <a:ext cx="1406168" cy="1320268"/>
                <a:chOff x="1815" y="2475"/>
                <a:chExt cx="492" cy="547"/>
              </a:xfrm>
            </p:grpSpPr>
            <p:grpSp>
              <p:nvGrpSpPr>
                <p:cNvPr id="750" name="Group 87"/>
                <p:cNvGrpSpPr>
                  <a:grpSpLocks noChangeAspect="1"/>
                </p:cNvGrpSpPr>
                <p:nvPr/>
              </p:nvGrpSpPr>
              <p:grpSpPr bwMode="auto">
                <a:xfrm>
                  <a:off x="1815" y="2475"/>
                  <a:ext cx="492" cy="273"/>
                  <a:chOff x="1815" y="2475"/>
                  <a:chExt cx="492" cy="273"/>
                </a:xfrm>
              </p:grpSpPr>
              <p:sp>
                <p:nvSpPr>
                  <p:cNvPr id="208" name="Rectangle 88"/>
                  <p:cNvSpPr>
                    <a:spLocks noChangeAspect="1" noChangeArrowheads="1"/>
                  </p:cNvSpPr>
                  <p:nvPr/>
                </p:nvSpPr>
                <p:spPr bwMode="auto">
                  <a:xfrm rot="2016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09" name="Freeform 89"/>
                  <p:cNvSpPr>
                    <a:spLocks noChangeAspect="1"/>
                  </p:cNvSpPr>
                  <p:nvPr/>
                </p:nvSpPr>
                <p:spPr bwMode="auto">
                  <a:xfrm>
                    <a:off x="1815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10" name="Rectangle 90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</p:grpSp>
            <p:grpSp>
              <p:nvGrpSpPr>
                <p:cNvPr id="753" name="Group 91"/>
                <p:cNvGrpSpPr>
                  <a:grpSpLocks noChangeAspect="1"/>
                </p:cNvGrpSpPr>
                <p:nvPr/>
              </p:nvGrpSpPr>
              <p:grpSpPr bwMode="auto">
                <a:xfrm flipV="1">
                  <a:off x="1815" y="2749"/>
                  <a:ext cx="492" cy="273"/>
                  <a:chOff x="1813" y="2475"/>
                  <a:chExt cx="492" cy="273"/>
                </a:xfrm>
              </p:grpSpPr>
              <p:sp>
                <p:nvSpPr>
                  <p:cNvPr id="205" name="Rectangle 92"/>
                  <p:cNvSpPr>
                    <a:spLocks noChangeAspect="1" noChangeArrowheads="1"/>
                  </p:cNvSpPr>
                  <p:nvPr/>
                </p:nvSpPr>
                <p:spPr bwMode="auto">
                  <a:xfrm rot="2022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06" name="Freeform 93"/>
                  <p:cNvSpPr>
                    <a:spLocks noChangeAspect="1"/>
                  </p:cNvSpPr>
                  <p:nvPr/>
                </p:nvSpPr>
                <p:spPr bwMode="auto">
                  <a:xfrm>
                    <a:off x="1813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07" name="Rectangle 94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</p:grpSp>
          </p:grpSp>
          <p:sp>
            <p:nvSpPr>
              <p:cNvPr id="199" name="Block Arc 198"/>
              <p:cNvSpPr/>
              <p:nvPr/>
            </p:nvSpPr>
            <p:spPr>
              <a:xfrm>
                <a:off x="5588252" y="3170070"/>
                <a:ext cx="1097280" cy="1097280"/>
              </a:xfrm>
              <a:prstGeom prst="blockArc">
                <a:avLst>
                  <a:gd name="adj1" fmla="val 11067651"/>
                  <a:gd name="adj2" fmla="val 10455262"/>
                  <a:gd name="adj3" fmla="val 3178"/>
                </a:avLst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0" name="Rounded Rectangle 199"/>
              <p:cNvSpPr/>
              <p:nvPr/>
            </p:nvSpPr>
            <p:spPr>
              <a:xfrm>
                <a:off x="4999853" y="3634286"/>
                <a:ext cx="631010" cy="164592"/>
              </a:xfrm>
              <a:prstGeom prst="roundRect">
                <a:avLst/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01" name="Rounded Rectangle 200"/>
              <p:cNvSpPr/>
              <p:nvPr/>
            </p:nvSpPr>
            <p:spPr>
              <a:xfrm>
                <a:off x="5060949" y="3656553"/>
                <a:ext cx="618229" cy="118872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02" name="Oval 201"/>
              <p:cNvSpPr/>
              <p:nvPr/>
            </p:nvSpPr>
            <p:spPr>
              <a:xfrm>
                <a:off x="5200650" y="3694093"/>
                <a:ext cx="45720" cy="4572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755" name="Group 480"/>
            <p:cNvGrpSpPr>
              <a:grpSpLocks noChangeAspect="1"/>
            </p:cNvGrpSpPr>
            <p:nvPr/>
          </p:nvGrpSpPr>
          <p:grpSpPr>
            <a:xfrm>
              <a:off x="5134689" y="3196697"/>
              <a:ext cx="629867" cy="330065"/>
              <a:chOff x="4166066" y="3056387"/>
              <a:chExt cx="2519466" cy="1320268"/>
            </a:xfrm>
          </p:grpSpPr>
          <p:grpSp>
            <p:nvGrpSpPr>
              <p:cNvPr id="756" name="Group 86"/>
              <p:cNvGrpSpPr>
                <a:grpSpLocks noChangeAspect="1"/>
              </p:cNvGrpSpPr>
              <p:nvPr/>
            </p:nvGrpSpPr>
            <p:grpSpPr bwMode="auto">
              <a:xfrm>
                <a:off x="4166066" y="3056387"/>
                <a:ext cx="1406168" cy="1320268"/>
                <a:chOff x="1815" y="2475"/>
                <a:chExt cx="492" cy="547"/>
              </a:xfrm>
            </p:grpSpPr>
            <p:grpSp>
              <p:nvGrpSpPr>
                <p:cNvPr id="758" name="Group 87"/>
                <p:cNvGrpSpPr>
                  <a:grpSpLocks noChangeAspect="1"/>
                </p:cNvGrpSpPr>
                <p:nvPr/>
              </p:nvGrpSpPr>
              <p:grpSpPr bwMode="auto">
                <a:xfrm>
                  <a:off x="1815" y="2475"/>
                  <a:ext cx="492" cy="273"/>
                  <a:chOff x="1815" y="2475"/>
                  <a:chExt cx="492" cy="273"/>
                </a:xfrm>
              </p:grpSpPr>
              <p:sp>
                <p:nvSpPr>
                  <p:cNvPr id="179" name="Rectangle 88"/>
                  <p:cNvSpPr>
                    <a:spLocks noChangeAspect="1" noChangeArrowheads="1"/>
                  </p:cNvSpPr>
                  <p:nvPr/>
                </p:nvSpPr>
                <p:spPr bwMode="auto">
                  <a:xfrm rot="2016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191" name="Freeform 89"/>
                  <p:cNvSpPr>
                    <a:spLocks noChangeAspect="1"/>
                  </p:cNvSpPr>
                  <p:nvPr/>
                </p:nvSpPr>
                <p:spPr bwMode="auto">
                  <a:xfrm>
                    <a:off x="1815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197" name="Rectangle 90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</p:grpSp>
            <p:grpSp>
              <p:nvGrpSpPr>
                <p:cNvPr id="759" name="Group 91"/>
                <p:cNvGrpSpPr>
                  <a:grpSpLocks noChangeAspect="1"/>
                </p:cNvGrpSpPr>
                <p:nvPr/>
              </p:nvGrpSpPr>
              <p:grpSpPr bwMode="auto">
                <a:xfrm flipV="1">
                  <a:off x="1815" y="2749"/>
                  <a:ext cx="492" cy="273"/>
                  <a:chOff x="1813" y="2475"/>
                  <a:chExt cx="492" cy="273"/>
                </a:xfrm>
              </p:grpSpPr>
              <p:sp>
                <p:nvSpPr>
                  <p:cNvPr id="176" name="Rectangle 92"/>
                  <p:cNvSpPr>
                    <a:spLocks noChangeAspect="1" noChangeArrowheads="1"/>
                  </p:cNvSpPr>
                  <p:nvPr/>
                </p:nvSpPr>
                <p:spPr bwMode="auto">
                  <a:xfrm rot="2022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177" name="Freeform 93"/>
                  <p:cNvSpPr>
                    <a:spLocks noChangeAspect="1"/>
                  </p:cNvSpPr>
                  <p:nvPr/>
                </p:nvSpPr>
                <p:spPr bwMode="auto">
                  <a:xfrm>
                    <a:off x="1813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178" name="Rectangle 94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</p:grpSp>
          </p:grpSp>
          <p:sp>
            <p:nvSpPr>
              <p:cNvPr id="170" name="Block Arc 169"/>
              <p:cNvSpPr/>
              <p:nvPr/>
            </p:nvSpPr>
            <p:spPr>
              <a:xfrm>
                <a:off x="5588252" y="3170070"/>
                <a:ext cx="1097280" cy="1097280"/>
              </a:xfrm>
              <a:prstGeom prst="blockArc">
                <a:avLst>
                  <a:gd name="adj1" fmla="val 11067651"/>
                  <a:gd name="adj2" fmla="val 10455262"/>
                  <a:gd name="adj3" fmla="val 3178"/>
                </a:avLst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" name="Rounded Rectangle 170"/>
              <p:cNvSpPr/>
              <p:nvPr/>
            </p:nvSpPr>
            <p:spPr>
              <a:xfrm>
                <a:off x="4999853" y="3634286"/>
                <a:ext cx="631010" cy="164592"/>
              </a:xfrm>
              <a:prstGeom prst="roundRect">
                <a:avLst/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2" name="Rounded Rectangle 171"/>
              <p:cNvSpPr/>
              <p:nvPr/>
            </p:nvSpPr>
            <p:spPr>
              <a:xfrm>
                <a:off x="5060949" y="3656553"/>
                <a:ext cx="618229" cy="118872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3" name="Oval 172"/>
              <p:cNvSpPr/>
              <p:nvPr/>
            </p:nvSpPr>
            <p:spPr>
              <a:xfrm>
                <a:off x="5200650" y="3694093"/>
                <a:ext cx="45720" cy="4572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cxnSp>
        <p:nvCxnSpPr>
          <p:cNvPr id="294" name="Straight Arrow Connector 293"/>
          <p:cNvCxnSpPr>
            <a:stCxn id="238" idx="0"/>
            <a:endCxn id="236" idx="2"/>
          </p:cNvCxnSpPr>
          <p:nvPr/>
        </p:nvCxnSpPr>
        <p:spPr>
          <a:xfrm flipV="1">
            <a:off x="5829924" y="2016070"/>
            <a:ext cx="736755" cy="376788"/>
          </a:xfrm>
          <a:prstGeom prst="straightConnector1">
            <a:avLst/>
          </a:prstGeom>
          <a:ln>
            <a:solidFill>
              <a:srgbClr val="FF0000"/>
            </a:solidFill>
            <a:headEnd type="arrow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7" name="Oval 296"/>
          <p:cNvSpPr/>
          <p:nvPr/>
        </p:nvSpPr>
        <p:spPr>
          <a:xfrm>
            <a:off x="6781800" y="19050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9" name="Straight Arrow Connector 298"/>
          <p:cNvCxnSpPr>
            <a:stCxn id="426" idx="6"/>
            <a:endCxn id="354" idx="3"/>
          </p:cNvCxnSpPr>
          <p:nvPr/>
        </p:nvCxnSpPr>
        <p:spPr>
          <a:xfrm>
            <a:off x="1905000" y="2514600"/>
            <a:ext cx="1279196" cy="22779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60" name="Group 423"/>
          <p:cNvGrpSpPr/>
          <p:nvPr/>
        </p:nvGrpSpPr>
        <p:grpSpPr>
          <a:xfrm>
            <a:off x="2808697" y="2733344"/>
            <a:ext cx="1837388" cy="2018379"/>
            <a:chOff x="2808697" y="2733344"/>
            <a:chExt cx="1837388" cy="2018379"/>
          </a:xfrm>
        </p:grpSpPr>
        <p:grpSp>
          <p:nvGrpSpPr>
            <p:cNvPr id="761" name="Group 480"/>
            <p:cNvGrpSpPr>
              <a:grpSpLocks noChangeAspect="1"/>
            </p:cNvGrpSpPr>
            <p:nvPr/>
          </p:nvGrpSpPr>
          <p:grpSpPr>
            <a:xfrm flipH="1">
              <a:off x="2811555" y="3411421"/>
              <a:ext cx="629867" cy="330065"/>
              <a:chOff x="4166066" y="3056387"/>
              <a:chExt cx="2519466" cy="1320268"/>
            </a:xfrm>
          </p:grpSpPr>
          <p:grpSp>
            <p:nvGrpSpPr>
              <p:cNvPr id="762" name="Group 86"/>
              <p:cNvGrpSpPr>
                <a:grpSpLocks noChangeAspect="1"/>
              </p:cNvGrpSpPr>
              <p:nvPr/>
            </p:nvGrpSpPr>
            <p:grpSpPr bwMode="auto">
              <a:xfrm>
                <a:off x="4166066" y="3056387"/>
                <a:ext cx="1406168" cy="1320268"/>
                <a:chOff x="1815" y="2475"/>
                <a:chExt cx="492" cy="547"/>
              </a:xfrm>
            </p:grpSpPr>
            <p:grpSp>
              <p:nvGrpSpPr>
                <p:cNvPr id="763" name="Group 87"/>
                <p:cNvGrpSpPr>
                  <a:grpSpLocks noChangeAspect="1"/>
                </p:cNvGrpSpPr>
                <p:nvPr/>
              </p:nvGrpSpPr>
              <p:grpSpPr bwMode="auto">
                <a:xfrm>
                  <a:off x="1815" y="2475"/>
                  <a:ext cx="492" cy="273"/>
                  <a:chOff x="1815" y="2475"/>
                  <a:chExt cx="492" cy="273"/>
                </a:xfrm>
              </p:grpSpPr>
              <p:sp>
                <p:nvSpPr>
                  <p:cNvPr id="311" name="Rectangle 88"/>
                  <p:cNvSpPr>
                    <a:spLocks noChangeAspect="1" noChangeArrowheads="1"/>
                  </p:cNvSpPr>
                  <p:nvPr/>
                </p:nvSpPr>
                <p:spPr bwMode="auto">
                  <a:xfrm rot="2016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12" name="Freeform 89"/>
                  <p:cNvSpPr>
                    <a:spLocks noChangeAspect="1"/>
                  </p:cNvSpPr>
                  <p:nvPr/>
                </p:nvSpPr>
                <p:spPr bwMode="auto">
                  <a:xfrm>
                    <a:off x="1815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13" name="Rectangle 90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</p:grpSp>
            <p:grpSp>
              <p:nvGrpSpPr>
                <p:cNvPr id="764" name="Group 91"/>
                <p:cNvGrpSpPr>
                  <a:grpSpLocks noChangeAspect="1"/>
                </p:cNvGrpSpPr>
                <p:nvPr/>
              </p:nvGrpSpPr>
              <p:grpSpPr bwMode="auto">
                <a:xfrm flipV="1">
                  <a:off x="1815" y="2749"/>
                  <a:ext cx="492" cy="273"/>
                  <a:chOff x="1813" y="2475"/>
                  <a:chExt cx="492" cy="273"/>
                </a:xfrm>
              </p:grpSpPr>
              <p:sp>
                <p:nvSpPr>
                  <p:cNvPr id="308" name="Rectangle 92"/>
                  <p:cNvSpPr>
                    <a:spLocks noChangeAspect="1" noChangeArrowheads="1"/>
                  </p:cNvSpPr>
                  <p:nvPr/>
                </p:nvSpPr>
                <p:spPr bwMode="auto">
                  <a:xfrm rot="2022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09" name="Freeform 93"/>
                  <p:cNvSpPr>
                    <a:spLocks noChangeAspect="1"/>
                  </p:cNvSpPr>
                  <p:nvPr/>
                </p:nvSpPr>
                <p:spPr bwMode="auto">
                  <a:xfrm>
                    <a:off x="1813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10" name="Rectangle 94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</p:grpSp>
          </p:grpSp>
          <p:sp>
            <p:nvSpPr>
              <p:cNvPr id="302" name="Block Arc 301"/>
              <p:cNvSpPr/>
              <p:nvPr/>
            </p:nvSpPr>
            <p:spPr>
              <a:xfrm>
                <a:off x="5588252" y="3170070"/>
                <a:ext cx="1097280" cy="1097280"/>
              </a:xfrm>
              <a:prstGeom prst="blockArc">
                <a:avLst>
                  <a:gd name="adj1" fmla="val 11067651"/>
                  <a:gd name="adj2" fmla="val 10455262"/>
                  <a:gd name="adj3" fmla="val 3178"/>
                </a:avLst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3" name="Rounded Rectangle 302"/>
              <p:cNvSpPr/>
              <p:nvPr/>
            </p:nvSpPr>
            <p:spPr>
              <a:xfrm>
                <a:off x="4999853" y="3634286"/>
                <a:ext cx="631010" cy="164592"/>
              </a:xfrm>
              <a:prstGeom prst="roundRect">
                <a:avLst/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04" name="Rounded Rectangle 303"/>
              <p:cNvSpPr/>
              <p:nvPr/>
            </p:nvSpPr>
            <p:spPr>
              <a:xfrm>
                <a:off x="5060949" y="3656553"/>
                <a:ext cx="618229" cy="118872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05" name="Oval 304"/>
              <p:cNvSpPr/>
              <p:nvPr/>
            </p:nvSpPr>
            <p:spPr>
              <a:xfrm>
                <a:off x="5200650" y="3694093"/>
                <a:ext cx="45720" cy="4572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765" name="Group 480"/>
            <p:cNvGrpSpPr>
              <a:grpSpLocks noChangeAspect="1"/>
            </p:cNvGrpSpPr>
            <p:nvPr/>
          </p:nvGrpSpPr>
          <p:grpSpPr>
            <a:xfrm flipH="1">
              <a:off x="2814413" y="3071613"/>
              <a:ext cx="629867" cy="330065"/>
              <a:chOff x="4166066" y="3056387"/>
              <a:chExt cx="2519466" cy="1320268"/>
            </a:xfrm>
          </p:grpSpPr>
          <p:grpSp>
            <p:nvGrpSpPr>
              <p:cNvPr id="766" name="Group 86"/>
              <p:cNvGrpSpPr>
                <a:grpSpLocks noChangeAspect="1"/>
              </p:cNvGrpSpPr>
              <p:nvPr/>
            </p:nvGrpSpPr>
            <p:grpSpPr bwMode="auto">
              <a:xfrm>
                <a:off x="4166066" y="3056387"/>
                <a:ext cx="1406168" cy="1320268"/>
                <a:chOff x="1815" y="2475"/>
                <a:chExt cx="492" cy="547"/>
              </a:xfrm>
            </p:grpSpPr>
            <p:grpSp>
              <p:nvGrpSpPr>
                <p:cNvPr id="767" name="Group 87"/>
                <p:cNvGrpSpPr>
                  <a:grpSpLocks noChangeAspect="1"/>
                </p:cNvGrpSpPr>
                <p:nvPr/>
              </p:nvGrpSpPr>
              <p:grpSpPr bwMode="auto">
                <a:xfrm>
                  <a:off x="1815" y="2475"/>
                  <a:ext cx="492" cy="273"/>
                  <a:chOff x="1815" y="2475"/>
                  <a:chExt cx="492" cy="273"/>
                </a:xfrm>
              </p:grpSpPr>
              <p:sp>
                <p:nvSpPr>
                  <p:cNvPr id="327" name="Rectangle 88"/>
                  <p:cNvSpPr>
                    <a:spLocks noChangeAspect="1" noChangeArrowheads="1"/>
                  </p:cNvSpPr>
                  <p:nvPr/>
                </p:nvSpPr>
                <p:spPr bwMode="auto">
                  <a:xfrm rot="2016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28" name="Freeform 89"/>
                  <p:cNvSpPr>
                    <a:spLocks noChangeAspect="1"/>
                  </p:cNvSpPr>
                  <p:nvPr/>
                </p:nvSpPr>
                <p:spPr bwMode="auto">
                  <a:xfrm>
                    <a:off x="1815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29" name="Rectangle 90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</p:grpSp>
            <p:grpSp>
              <p:nvGrpSpPr>
                <p:cNvPr id="96" name="Group 91"/>
                <p:cNvGrpSpPr>
                  <a:grpSpLocks noChangeAspect="1"/>
                </p:cNvGrpSpPr>
                <p:nvPr/>
              </p:nvGrpSpPr>
              <p:grpSpPr bwMode="auto">
                <a:xfrm flipV="1">
                  <a:off x="1815" y="2749"/>
                  <a:ext cx="492" cy="273"/>
                  <a:chOff x="1813" y="2475"/>
                  <a:chExt cx="492" cy="273"/>
                </a:xfrm>
              </p:grpSpPr>
              <p:sp>
                <p:nvSpPr>
                  <p:cNvPr id="323" name="Rectangle 92"/>
                  <p:cNvSpPr>
                    <a:spLocks noChangeAspect="1" noChangeArrowheads="1"/>
                  </p:cNvSpPr>
                  <p:nvPr/>
                </p:nvSpPr>
                <p:spPr bwMode="auto">
                  <a:xfrm rot="2022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25" name="Freeform 93"/>
                  <p:cNvSpPr>
                    <a:spLocks noChangeAspect="1"/>
                  </p:cNvSpPr>
                  <p:nvPr/>
                </p:nvSpPr>
                <p:spPr bwMode="auto">
                  <a:xfrm>
                    <a:off x="1813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26" name="Rectangle 94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</p:grpSp>
          </p:grpSp>
          <p:sp>
            <p:nvSpPr>
              <p:cNvPr id="316" name="Block Arc 315"/>
              <p:cNvSpPr/>
              <p:nvPr/>
            </p:nvSpPr>
            <p:spPr>
              <a:xfrm>
                <a:off x="5588252" y="3170070"/>
                <a:ext cx="1097280" cy="1097280"/>
              </a:xfrm>
              <a:prstGeom prst="blockArc">
                <a:avLst>
                  <a:gd name="adj1" fmla="val 11067651"/>
                  <a:gd name="adj2" fmla="val 10455262"/>
                  <a:gd name="adj3" fmla="val 3178"/>
                </a:avLst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8" name="Rounded Rectangle 317"/>
              <p:cNvSpPr/>
              <p:nvPr/>
            </p:nvSpPr>
            <p:spPr>
              <a:xfrm>
                <a:off x="4999853" y="3634286"/>
                <a:ext cx="631010" cy="164592"/>
              </a:xfrm>
              <a:prstGeom prst="roundRect">
                <a:avLst/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19" name="Rounded Rectangle 318"/>
              <p:cNvSpPr/>
              <p:nvPr/>
            </p:nvSpPr>
            <p:spPr>
              <a:xfrm>
                <a:off x="5060949" y="3656553"/>
                <a:ext cx="618229" cy="118872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20" name="Oval 319"/>
              <p:cNvSpPr/>
              <p:nvPr/>
            </p:nvSpPr>
            <p:spPr>
              <a:xfrm>
                <a:off x="5200650" y="3694093"/>
                <a:ext cx="45720" cy="4572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97" name="Group 480"/>
            <p:cNvGrpSpPr>
              <a:grpSpLocks noChangeAspect="1"/>
            </p:cNvGrpSpPr>
            <p:nvPr/>
          </p:nvGrpSpPr>
          <p:grpSpPr>
            <a:xfrm flipH="1">
              <a:off x="2814413" y="2733344"/>
              <a:ext cx="629867" cy="330065"/>
              <a:chOff x="4166066" y="3056387"/>
              <a:chExt cx="2519466" cy="1320268"/>
            </a:xfrm>
          </p:grpSpPr>
          <p:grpSp>
            <p:nvGrpSpPr>
              <p:cNvPr id="98" name="Group 86"/>
              <p:cNvGrpSpPr>
                <a:grpSpLocks noChangeAspect="1"/>
              </p:cNvGrpSpPr>
              <p:nvPr/>
            </p:nvGrpSpPr>
            <p:grpSpPr bwMode="auto">
              <a:xfrm>
                <a:off x="4166066" y="3056387"/>
                <a:ext cx="1406168" cy="1320268"/>
                <a:chOff x="1815" y="2475"/>
                <a:chExt cx="492" cy="547"/>
              </a:xfrm>
            </p:grpSpPr>
            <p:grpSp>
              <p:nvGrpSpPr>
                <p:cNvPr id="99" name="Group 87"/>
                <p:cNvGrpSpPr>
                  <a:grpSpLocks noChangeAspect="1"/>
                </p:cNvGrpSpPr>
                <p:nvPr/>
              </p:nvGrpSpPr>
              <p:grpSpPr bwMode="auto">
                <a:xfrm>
                  <a:off x="1815" y="2475"/>
                  <a:ext cx="492" cy="273"/>
                  <a:chOff x="1815" y="2475"/>
                  <a:chExt cx="492" cy="273"/>
                </a:xfrm>
              </p:grpSpPr>
              <p:sp>
                <p:nvSpPr>
                  <p:cNvPr id="345" name="Rectangle 88"/>
                  <p:cNvSpPr>
                    <a:spLocks noChangeAspect="1" noChangeArrowheads="1"/>
                  </p:cNvSpPr>
                  <p:nvPr/>
                </p:nvSpPr>
                <p:spPr bwMode="auto">
                  <a:xfrm rot="2016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54" name="Freeform 89"/>
                  <p:cNvSpPr>
                    <a:spLocks noChangeAspect="1"/>
                  </p:cNvSpPr>
                  <p:nvPr/>
                </p:nvSpPr>
                <p:spPr bwMode="auto">
                  <a:xfrm>
                    <a:off x="1815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55" name="Rectangle 90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</p:grpSp>
            <p:grpSp>
              <p:nvGrpSpPr>
                <p:cNvPr id="100" name="Group 91"/>
                <p:cNvGrpSpPr>
                  <a:grpSpLocks noChangeAspect="1"/>
                </p:cNvGrpSpPr>
                <p:nvPr/>
              </p:nvGrpSpPr>
              <p:grpSpPr bwMode="auto">
                <a:xfrm flipV="1">
                  <a:off x="1815" y="2749"/>
                  <a:ext cx="492" cy="273"/>
                  <a:chOff x="1813" y="2475"/>
                  <a:chExt cx="492" cy="273"/>
                </a:xfrm>
              </p:grpSpPr>
              <p:sp>
                <p:nvSpPr>
                  <p:cNvPr id="340" name="Rectangle 92"/>
                  <p:cNvSpPr>
                    <a:spLocks noChangeAspect="1" noChangeArrowheads="1"/>
                  </p:cNvSpPr>
                  <p:nvPr/>
                </p:nvSpPr>
                <p:spPr bwMode="auto">
                  <a:xfrm rot="2022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41" name="Freeform 93"/>
                  <p:cNvSpPr>
                    <a:spLocks noChangeAspect="1"/>
                  </p:cNvSpPr>
                  <p:nvPr/>
                </p:nvSpPr>
                <p:spPr bwMode="auto">
                  <a:xfrm>
                    <a:off x="1813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44" name="Rectangle 94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</p:grpSp>
          </p:grpSp>
          <p:sp>
            <p:nvSpPr>
              <p:cNvPr id="332" name="Block Arc 331"/>
              <p:cNvSpPr/>
              <p:nvPr/>
            </p:nvSpPr>
            <p:spPr>
              <a:xfrm>
                <a:off x="5588252" y="3170070"/>
                <a:ext cx="1097280" cy="1097280"/>
              </a:xfrm>
              <a:prstGeom prst="blockArc">
                <a:avLst>
                  <a:gd name="adj1" fmla="val 11067651"/>
                  <a:gd name="adj2" fmla="val 10455262"/>
                  <a:gd name="adj3" fmla="val 3178"/>
                </a:avLst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3" name="Rounded Rectangle 332"/>
              <p:cNvSpPr/>
              <p:nvPr/>
            </p:nvSpPr>
            <p:spPr>
              <a:xfrm>
                <a:off x="4999853" y="3634286"/>
                <a:ext cx="631010" cy="164592"/>
              </a:xfrm>
              <a:prstGeom prst="roundRect">
                <a:avLst/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36" name="Rounded Rectangle 335"/>
              <p:cNvSpPr/>
              <p:nvPr/>
            </p:nvSpPr>
            <p:spPr>
              <a:xfrm>
                <a:off x="5060949" y="3656553"/>
                <a:ext cx="618229" cy="118872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37" name="Oval 336"/>
              <p:cNvSpPr/>
              <p:nvPr/>
            </p:nvSpPr>
            <p:spPr>
              <a:xfrm>
                <a:off x="5200650" y="3694093"/>
                <a:ext cx="45720" cy="4572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01" name="Group 480"/>
            <p:cNvGrpSpPr>
              <a:grpSpLocks noChangeAspect="1"/>
            </p:cNvGrpSpPr>
            <p:nvPr/>
          </p:nvGrpSpPr>
          <p:grpSpPr>
            <a:xfrm flipH="1">
              <a:off x="2808697" y="4421658"/>
              <a:ext cx="629867" cy="330065"/>
              <a:chOff x="4166066" y="3056387"/>
              <a:chExt cx="2519466" cy="1320268"/>
            </a:xfrm>
          </p:grpSpPr>
          <p:grpSp>
            <p:nvGrpSpPr>
              <p:cNvPr id="102" name="Group 86"/>
              <p:cNvGrpSpPr>
                <a:grpSpLocks noChangeAspect="1"/>
              </p:cNvGrpSpPr>
              <p:nvPr/>
            </p:nvGrpSpPr>
            <p:grpSpPr bwMode="auto">
              <a:xfrm>
                <a:off x="4166066" y="3056387"/>
                <a:ext cx="1406168" cy="1320268"/>
                <a:chOff x="1815" y="2475"/>
                <a:chExt cx="492" cy="547"/>
              </a:xfrm>
            </p:grpSpPr>
            <p:grpSp>
              <p:nvGrpSpPr>
                <p:cNvPr id="103" name="Group 87"/>
                <p:cNvGrpSpPr>
                  <a:grpSpLocks noChangeAspect="1"/>
                </p:cNvGrpSpPr>
                <p:nvPr/>
              </p:nvGrpSpPr>
              <p:grpSpPr bwMode="auto">
                <a:xfrm>
                  <a:off x="1815" y="2475"/>
                  <a:ext cx="492" cy="273"/>
                  <a:chOff x="1815" y="2475"/>
                  <a:chExt cx="492" cy="273"/>
                </a:xfrm>
              </p:grpSpPr>
              <p:sp>
                <p:nvSpPr>
                  <p:cNvPr id="372" name="Rectangle 88"/>
                  <p:cNvSpPr>
                    <a:spLocks noChangeAspect="1" noChangeArrowheads="1"/>
                  </p:cNvSpPr>
                  <p:nvPr/>
                </p:nvSpPr>
                <p:spPr bwMode="auto">
                  <a:xfrm rot="2016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75" name="Freeform 89"/>
                  <p:cNvSpPr>
                    <a:spLocks noChangeAspect="1"/>
                  </p:cNvSpPr>
                  <p:nvPr/>
                </p:nvSpPr>
                <p:spPr bwMode="auto">
                  <a:xfrm>
                    <a:off x="1815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76" name="Rectangle 90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</p:grpSp>
            <p:grpSp>
              <p:nvGrpSpPr>
                <p:cNvPr id="104" name="Group 91"/>
                <p:cNvGrpSpPr>
                  <a:grpSpLocks noChangeAspect="1"/>
                </p:cNvGrpSpPr>
                <p:nvPr/>
              </p:nvGrpSpPr>
              <p:grpSpPr bwMode="auto">
                <a:xfrm flipV="1">
                  <a:off x="1815" y="2749"/>
                  <a:ext cx="492" cy="273"/>
                  <a:chOff x="1813" y="2475"/>
                  <a:chExt cx="492" cy="273"/>
                </a:xfrm>
              </p:grpSpPr>
              <p:sp>
                <p:nvSpPr>
                  <p:cNvPr id="367" name="Rectangle 92"/>
                  <p:cNvSpPr>
                    <a:spLocks noChangeAspect="1" noChangeArrowheads="1"/>
                  </p:cNvSpPr>
                  <p:nvPr/>
                </p:nvSpPr>
                <p:spPr bwMode="auto">
                  <a:xfrm rot="2022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70" name="Freeform 93"/>
                  <p:cNvSpPr>
                    <a:spLocks noChangeAspect="1"/>
                  </p:cNvSpPr>
                  <p:nvPr/>
                </p:nvSpPr>
                <p:spPr bwMode="auto">
                  <a:xfrm>
                    <a:off x="1813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71" name="Rectangle 94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</p:grpSp>
          </p:grpSp>
          <p:sp>
            <p:nvSpPr>
              <p:cNvPr id="360" name="Block Arc 359"/>
              <p:cNvSpPr/>
              <p:nvPr/>
            </p:nvSpPr>
            <p:spPr>
              <a:xfrm>
                <a:off x="5588252" y="3170070"/>
                <a:ext cx="1097280" cy="1097280"/>
              </a:xfrm>
              <a:prstGeom prst="blockArc">
                <a:avLst>
                  <a:gd name="adj1" fmla="val 11067651"/>
                  <a:gd name="adj2" fmla="val 10455262"/>
                  <a:gd name="adj3" fmla="val 3178"/>
                </a:avLst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1" name="Rounded Rectangle 360"/>
              <p:cNvSpPr/>
              <p:nvPr/>
            </p:nvSpPr>
            <p:spPr>
              <a:xfrm>
                <a:off x="4999853" y="3634286"/>
                <a:ext cx="631010" cy="164592"/>
              </a:xfrm>
              <a:prstGeom prst="roundRect">
                <a:avLst/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62" name="Rounded Rectangle 361"/>
              <p:cNvSpPr/>
              <p:nvPr/>
            </p:nvSpPr>
            <p:spPr>
              <a:xfrm>
                <a:off x="5060949" y="3656553"/>
                <a:ext cx="618229" cy="118872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63" name="Oval 362"/>
              <p:cNvSpPr/>
              <p:nvPr/>
            </p:nvSpPr>
            <p:spPr>
              <a:xfrm>
                <a:off x="5200650" y="3694093"/>
                <a:ext cx="45720" cy="4572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05" name="Group 480"/>
            <p:cNvGrpSpPr>
              <a:grpSpLocks noChangeAspect="1"/>
            </p:cNvGrpSpPr>
            <p:nvPr/>
          </p:nvGrpSpPr>
          <p:grpSpPr>
            <a:xfrm flipH="1">
              <a:off x="2811555" y="4081850"/>
              <a:ext cx="629867" cy="330065"/>
              <a:chOff x="4166066" y="3056387"/>
              <a:chExt cx="2519466" cy="1320268"/>
            </a:xfrm>
          </p:grpSpPr>
          <p:grpSp>
            <p:nvGrpSpPr>
              <p:cNvPr id="106" name="Group 86"/>
              <p:cNvGrpSpPr>
                <a:grpSpLocks noChangeAspect="1"/>
              </p:cNvGrpSpPr>
              <p:nvPr/>
            </p:nvGrpSpPr>
            <p:grpSpPr bwMode="auto">
              <a:xfrm>
                <a:off x="4166066" y="3056387"/>
                <a:ext cx="1406168" cy="1320268"/>
                <a:chOff x="1815" y="2475"/>
                <a:chExt cx="492" cy="547"/>
              </a:xfrm>
            </p:grpSpPr>
            <p:grpSp>
              <p:nvGrpSpPr>
                <p:cNvPr id="107" name="Group 87"/>
                <p:cNvGrpSpPr>
                  <a:grpSpLocks noChangeAspect="1"/>
                </p:cNvGrpSpPr>
                <p:nvPr/>
              </p:nvGrpSpPr>
              <p:grpSpPr bwMode="auto">
                <a:xfrm>
                  <a:off x="1815" y="2475"/>
                  <a:ext cx="492" cy="273"/>
                  <a:chOff x="1815" y="2475"/>
                  <a:chExt cx="492" cy="273"/>
                </a:xfrm>
              </p:grpSpPr>
              <p:sp>
                <p:nvSpPr>
                  <p:cNvPr id="395" name="Rectangle 88"/>
                  <p:cNvSpPr>
                    <a:spLocks noChangeAspect="1" noChangeArrowheads="1"/>
                  </p:cNvSpPr>
                  <p:nvPr/>
                </p:nvSpPr>
                <p:spPr bwMode="auto">
                  <a:xfrm rot="2016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96" name="Freeform 89"/>
                  <p:cNvSpPr>
                    <a:spLocks noChangeAspect="1"/>
                  </p:cNvSpPr>
                  <p:nvPr/>
                </p:nvSpPr>
                <p:spPr bwMode="auto">
                  <a:xfrm>
                    <a:off x="1815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97" name="Rectangle 90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</p:grpSp>
            <p:grpSp>
              <p:nvGrpSpPr>
                <p:cNvPr id="108" name="Group 91"/>
                <p:cNvGrpSpPr>
                  <a:grpSpLocks noChangeAspect="1"/>
                </p:cNvGrpSpPr>
                <p:nvPr/>
              </p:nvGrpSpPr>
              <p:grpSpPr bwMode="auto">
                <a:xfrm flipV="1">
                  <a:off x="1815" y="2749"/>
                  <a:ext cx="492" cy="273"/>
                  <a:chOff x="1813" y="2475"/>
                  <a:chExt cx="492" cy="273"/>
                </a:xfrm>
              </p:grpSpPr>
              <p:sp>
                <p:nvSpPr>
                  <p:cNvPr id="392" name="Rectangle 92"/>
                  <p:cNvSpPr>
                    <a:spLocks noChangeAspect="1" noChangeArrowheads="1"/>
                  </p:cNvSpPr>
                  <p:nvPr/>
                </p:nvSpPr>
                <p:spPr bwMode="auto">
                  <a:xfrm rot="2022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93" name="Freeform 93"/>
                  <p:cNvSpPr>
                    <a:spLocks noChangeAspect="1"/>
                  </p:cNvSpPr>
                  <p:nvPr/>
                </p:nvSpPr>
                <p:spPr bwMode="auto">
                  <a:xfrm>
                    <a:off x="1813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94" name="Rectangle 94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</p:grpSp>
          </p:grpSp>
          <p:sp>
            <p:nvSpPr>
              <p:cNvPr id="385" name="Block Arc 384"/>
              <p:cNvSpPr/>
              <p:nvPr/>
            </p:nvSpPr>
            <p:spPr>
              <a:xfrm>
                <a:off x="5588252" y="3170070"/>
                <a:ext cx="1097280" cy="1097280"/>
              </a:xfrm>
              <a:prstGeom prst="blockArc">
                <a:avLst>
                  <a:gd name="adj1" fmla="val 11067651"/>
                  <a:gd name="adj2" fmla="val 10455262"/>
                  <a:gd name="adj3" fmla="val 3178"/>
                </a:avLst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6" name="Rounded Rectangle 385"/>
              <p:cNvSpPr/>
              <p:nvPr/>
            </p:nvSpPr>
            <p:spPr>
              <a:xfrm>
                <a:off x="4999853" y="3634286"/>
                <a:ext cx="631010" cy="164592"/>
              </a:xfrm>
              <a:prstGeom prst="roundRect">
                <a:avLst/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88" name="Rounded Rectangle 387"/>
              <p:cNvSpPr/>
              <p:nvPr/>
            </p:nvSpPr>
            <p:spPr>
              <a:xfrm>
                <a:off x="5060949" y="3656553"/>
                <a:ext cx="618229" cy="118872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89" name="Oval 388"/>
              <p:cNvSpPr/>
              <p:nvPr/>
            </p:nvSpPr>
            <p:spPr>
              <a:xfrm>
                <a:off x="5200650" y="3694093"/>
                <a:ext cx="45720" cy="4572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10" name="Group 480"/>
            <p:cNvGrpSpPr>
              <a:grpSpLocks noChangeAspect="1"/>
            </p:cNvGrpSpPr>
            <p:nvPr/>
          </p:nvGrpSpPr>
          <p:grpSpPr>
            <a:xfrm flipH="1">
              <a:off x="2811555" y="3743581"/>
              <a:ext cx="629867" cy="330065"/>
              <a:chOff x="4166066" y="3056387"/>
              <a:chExt cx="2519466" cy="1320268"/>
            </a:xfrm>
          </p:grpSpPr>
          <p:grpSp>
            <p:nvGrpSpPr>
              <p:cNvPr id="111" name="Group 86"/>
              <p:cNvGrpSpPr>
                <a:grpSpLocks noChangeAspect="1"/>
              </p:cNvGrpSpPr>
              <p:nvPr/>
            </p:nvGrpSpPr>
            <p:grpSpPr bwMode="auto">
              <a:xfrm>
                <a:off x="4166066" y="3056387"/>
                <a:ext cx="1406168" cy="1320268"/>
                <a:chOff x="1815" y="2475"/>
                <a:chExt cx="492" cy="547"/>
              </a:xfrm>
            </p:grpSpPr>
            <p:grpSp>
              <p:nvGrpSpPr>
                <p:cNvPr id="113" name="Group 87"/>
                <p:cNvGrpSpPr>
                  <a:grpSpLocks noChangeAspect="1"/>
                </p:cNvGrpSpPr>
                <p:nvPr/>
              </p:nvGrpSpPr>
              <p:grpSpPr bwMode="auto">
                <a:xfrm>
                  <a:off x="1815" y="2475"/>
                  <a:ext cx="492" cy="273"/>
                  <a:chOff x="1815" y="2475"/>
                  <a:chExt cx="492" cy="273"/>
                </a:xfrm>
              </p:grpSpPr>
              <p:sp>
                <p:nvSpPr>
                  <p:cNvPr id="410" name="Rectangle 88"/>
                  <p:cNvSpPr>
                    <a:spLocks noChangeAspect="1" noChangeArrowheads="1"/>
                  </p:cNvSpPr>
                  <p:nvPr/>
                </p:nvSpPr>
                <p:spPr bwMode="auto">
                  <a:xfrm rot="2016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411" name="Freeform 89"/>
                  <p:cNvSpPr>
                    <a:spLocks noChangeAspect="1"/>
                  </p:cNvSpPr>
                  <p:nvPr/>
                </p:nvSpPr>
                <p:spPr bwMode="auto">
                  <a:xfrm>
                    <a:off x="1815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412" name="Rectangle 90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</p:grpSp>
            <p:grpSp>
              <p:nvGrpSpPr>
                <p:cNvPr id="114" name="Group 91"/>
                <p:cNvGrpSpPr>
                  <a:grpSpLocks noChangeAspect="1"/>
                </p:cNvGrpSpPr>
                <p:nvPr/>
              </p:nvGrpSpPr>
              <p:grpSpPr bwMode="auto">
                <a:xfrm flipV="1">
                  <a:off x="1815" y="2749"/>
                  <a:ext cx="492" cy="273"/>
                  <a:chOff x="1813" y="2475"/>
                  <a:chExt cx="492" cy="273"/>
                </a:xfrm>
              </p:grpSpPr>
              <p:sp>
                <p:nvSpPr>
                  <p:cNvPr id="407" name="Rectangle 92"/>
                  <p:cNvSpPr>
                    <a:spLocks noChangeAspect="1" noChangeArrowheads="1"/>
                  </p:cNvSpPr>
                  <p:nvPr/>
                </p:nvSpPr>
                <p:spPr bwMode="auto">
                  <a:xfrm rot="2022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408" name="Freeform 93"/>
                  <p:cNvSpPr>
                    <a:spLocks noChangeAspect="1"/>
                  </p:cNvSpPr>
                  <p:nvPr/>
                </p:nvSpPr>
                <p:spPr bwMode="auto">
                  <a:xfrm>
                    <a:off x="1813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409" name="Rectangle 94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</p:grpSp>
          </p:grpSp>
          <p:sp>
            <p:nvSpPr>
              <p:cNvPr id="400" name="Block Arc 399"/>
              <p:cNvSpPr/>
              <p:nvPr/>
            </p:nvSpPr>
            <p:spPr>
              <a:xfrm>
                <a:off x="5588252" y="3170070"/>
                <a:ext cx="1097280" cy="1097280"/>
              </a:xfrm>
              <a:prstGeom prst="blockArc">
                <a:avLst>
                  <a:gd name="adj1" fmla="val 11067651"/>
                  <a:gd name="adj2" fmla="val 10455262"/>
                  <a:gd name="adj3" fmla="val 3178"/>
                </a:avLst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1" name="Rounded Rectangle 400"/>
              <p:cNvSpPr/>
              <p:nvPr/>
            </p:nvSpPr>
            <p:spPr>
              <a:xfrm>
                <a:off x="4999853" y="3634286"/>
                <a:ext cx="631010" cy="164592"/>
              </a:xfrm>
              <a:prstGeom prst="roundRect">
                <a:avLst/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02" name="Rounded Rectangle 401"/>
              <p:cNvSpPr/>
              <p:nvPr/>
            </p:nvSpPr>
            <p:spPr>
              <a:xfrm>
                <a:off x="5060949" y="3656553"/>
                <a:ext cx="618229" cy="118872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03" name="Oval 402"/>
              <p:cNvSpPr/>
              <p:nvPr/>
            </p:nvSpPr>
            <p:spPr>
              <a:xfrm>
                <a:off x="5200650" y="3694093"/>
                <a:ext cx="45720" cy="4572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14" name="Text Box 113"/>
            <p:cNvSpPr txBox="1">
              <a:spLocks noChangeAspect="1" noChangeArrowheads="1"/>
            </p:cNvSpPr>
            <p:nvPr/>
          </p:nvSpPr>
          <p:spPr bwMode="auto">
            <a:xfrm>
              <a:off x="3367340" y="4131165"/>
              <a:ext cx="1278745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en-US" sz="900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0.8367 </a:t>
              </a:r>
              <a:r>
                <a:rPr lang="en-US" sz="900" dirty="0" err="1" smtClean="0">
                  <a:solidFill>
                    <a:srgbClr val="FF0000"/>
                  </a:solidFill>
                  <a:latin typeface="Comic Sans MS"/>
                  <a:cs typeface="Comic Sans MS"/>
                </a:rPr>
                <a:t>GeV</a:t>
              </a:r>
              <a:r>
                <a:rPr lang="en-US" sz="900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 </a:t>
              </a:r>
              <a:r>
                <a:rPr lang="en-US" sz="900" dirty="0">
                  <a:solidFill>
                    <a:srgbClr val="FF0000"/>
                  </a:solidFill>
                  <a:latin typeface="Comic Sans MS"/>
                  <a:cs typeface="Comic Sans MS"/>
                </a:rPr>
                <a:t>E</a:t>
              </a:r>
              <a:r>
                <a:rPr lang="en-US" sz="900" baseline="-25000" dirty="0">
                  <a:solidFill>
                    <a:srgbClr val="FF0000"/>
                  </a:solidFill>
                  <a:latin typeface="Comic Sans MS"/>
                  <a:cs typeface="Comic Sans MS"/>
                </a:rPr>
                <a:t>0</a:t>
              </a:r>
              <a:endParaRPr lang="en-US" sz="900" dirty="0">
                <a:solidFill>
                  <a:srgbClr val="FF0000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415" name="Text Box 117"/>
            <p:cNvSpPr txBox="1">
              <a:spLocks noChangeAspect="1" noChangeArrowheads="1"/>
            </p:cNvSpPr>
            <p:nvPr/>
          </p:nvSpPr>
          <p:spPr bwMode="auto">
            <a:xfrm>
              <a:off x="3362147" y="3790181"/>
              <a:ext cx="1040522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en-US" sz="900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0.6733 </a:t>
              </a:r>
              <a:r>
                <a:rPr lang="en-US" sz="900" dirty="0" err="1" smtClean="0">
                  <a:solidFill>
                    <a:srgbClr val="FF0000"/>
                  </a:solidFill>
                  <a:latin typeface="Comic Sans MS"/>
                  <a:cs typeface="Comic Sans MS"/>
                </a:rPr>
                <a:t>GeV</a:t>
              </a:r>
              <a:r>
                <a:rPr lang="en-US" sz="900" dirty="0">
                  <a:solidFill>
                    <a:srgbClr val="FF0000"/>
                  </a:solidFill>
                  <a:latin typeface="Comic Sans MS"/>
                  <a:cs typeface="Comic Sans MS"/>
                </a:rPr>
                <a:t> E</a:t>
              </a:r>
              <a:r>
                <a:rPr lang="en-US" sz="900" baseline="-25000" dirty="0">
                  <a:solidFill>
                    <a:srgbClr val="FF0000"/>
                  </a:solidFill>
                  <a:latin typeface="Comic Sans MS"/>
                  <a:cs typeface="Comic Sans MS"/>
                </a:rPr>
                <a:t>0</a:t>
              </a:r>
              <a:r>
                <a:rPr lang="en-US" sz="900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 </a:t>
              </a:r>
              <a:endParaRPr lang="en-US" sz="900" dirty="0">
                <a:solidFill>
                  <a:srgbClr val="FF0000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416" name="Text Box 118"/>
            <p:cNvSpPr txBox="1">
              <a:spLocks noChangeAspect="1" noChangeArrowheads="1"/>
            </p:cNvSpPr>
            <p:nvPr/>
          </p:nvSpPr>
          <p:spPr bwMode="auto">
            <a:xfrm>
              <a:off x="3370199" y="3455431"/>
              <a:ext cx="1117137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en-US" sz="900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0.5100 </a:t>
              </a:r>
              <a:r>
                <a:rPr lang="en-US" sz="900" dirty="0" err="1" smtClean="0">
                  <a:solidFill>
                    <a:srgbClr val="FF0000"/>
                  </a:solidFill>
                  <a:latin typeface="Comic Sans MS"/>
                  <a:cs typeface="Comic Sans MS"/>
                </a:rPr>
                <a:t>GeV</a:t>
              </a:r>
              <a:r>
                <a:rPr lang="en-US" sz="900" dirty="0">
                  <a:solidFill>
                    <a:srgbClr val="FF0000"/>
                  </a:solidFill>
                  <a:latin typeface="Comic Sans MS"/>
                  <a:cs typeface="Comic Sans MS"/>
                </a:rPr>
                <a:t> E</a:t>
              </a:r>
              <a:r>
                <a:rPr lang="en-US" sz="900" baseline="-25000" dirty="0">
                  <a:solidFill>
                    <a:srgbClr val="FF0000"/>
                  </a:solidFill>
                  <a:latin typeface="Comic Sans MS"/>
                  <a:cs typeface="Comic Sans MS"/>
                </a:rPr>
                <a:t>0</a:t>
              </a:r>
              <a:r>
                <a:rPr lang="en-US" sz="900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 </a:t>
              </a:r>
              <a:endParaRPr lang="en-US" sz="900" dirty="0">
                <a:solidFill>
                  <a:srgbClr val="FF0000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417" name="Text Box 119"/>
            <p:cNvSpPr txBox="1">
              <a:spLocks noChangeAspect="1" noChangeArrowheads="1"/>
            </p:cNvSpPr>
            <p:nvPr/>
          </p:nvSpPr>
          <p:spPr bwMode="auto">
            <a:xfrm>
              <a:off x="3370198" y="3120928"/>
              <a:ext cx="1138303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en-US" sz="900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0.3467 </a:t>
              </a:r>
              <a:r>
                <a:rPr lang="en-US" sz="900" dirty="0" err="1" smtClean="0">
                  <a:solidFill>
                    <a:srgbClr val="FF0000"/>
                  </a:solidFill>
                  <a:latin typeface="Comic Sans MS"/>
                  <a:cs typeface="Comic Sans MS"/>
                </a:rPr>
                <a:t>GeV</a:t>
              </a:r>
              <a:r>
                <a:rPr lang="en-US" sz="900" dirty="0">
                  <a:solidFill>
                    <a:srgbClr val="FF0000"/>
                  </a:solidFill>
                  <a:latin typeface="Comic Sans MS"/>
                  <a:cs typeface="Comic Sans MS"/>
                </a:rPr>
                <a:t> E</a:t>
              </a:r>
              <a:r>
                <a:rPr lang="en-US" sz="900" baseline="-25000" dirty="0">
                  <a:solidFill>
                    <a:srgbClr val="FF0000"/>
                  </a:solidFill>
                  <a:latin typeface="Comic Sans MS"/>
                  <a:cs typeface="Comic Sans MS"/>
                </a:rPr>
                <a:t>0</a:t>
              </a:r>
              <a:r>
                <a:rPr lang="en-US" sz="900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  </a:t>
              </a:r>
              <a:endParaRPr lang="en-US" sz="900" dirty="0">
                <a:solidFill>
                  <a:srgbClr val="FF0000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419" name="Text Box 113"/>
            <p:cNvSpPr txBox="1">
              <a:spLocks noChangeAspect="1" noChangeArrowheads="1"/>
            </p:cNvSpPr>
            <p:nvPr/>
          </p:nvSpPr>
          <p:spPr bwMode="auto">
            <a:xfrm>
              <a:off x="3364482" y="4470973"/>
              <a:ext cx="1091103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en-US" sz="900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1.0000 </a:t>
              </a:r>
              <a:r>
                <a:rPr lang="en-US" sz="900" dirty="0" err="1" smtClean="0">
                  <a:solidFill>
                    <a:srgbClr val="FF0000"/>
                  </a:solidFill>
                  <a:latin typeface="Comic Sans MS"/>
                  <a:cs typeface="Comic Sans MS"/>
                </a:rPr>
                <a:t>GeV</a:t>
              </a:r>
              <a:r>
                <a:rPr lang="en-US" sz="900" dirty="0">
                  <a:solidFill>
                    <a:srgbClr val="FF0000"/>
                  </a:solidFill>
                  <a:latin typeface="Comic Sans MS"/>
                  <a:cs typeface="Comic Sans MS"/>
                </a:rPr>
                <a:t>  E</a:t>
              </a:r>
              <a:r>
                <a:rPr lang="en-US" sz="900" baseline="-25000" dirty="0">
                  <a:solidFill>
                    <a:srgbClr val="FF0000"/>
                  </a:solidFill>
                  <a:latin typeface="Comic Sans MS"/>
                  <a:cs typeface="Comic Sans MS"/>
                </a:rPr>
                <a:t>0</a:t>
              </a:r>
              <a:endParaRPr lang="en-US" sz="900" dirty="0">
                <a:solidFill>
                  <a:srgbClr val="FF0000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420" name="Text Box 119"/>
            <p:cNvSpPr txBox="1">
              <a:spLocks noChangeAspect="1" noChangeArrowheads="1"/>
            </p:cNvSpPr>
            <p:nvPr/>
          </p:nvSpPr>
          <p:spPr bwMode="auto">
            <a:xfrm>
              <a:off x="3362146" y="2782659"/>
              <a:ext cx="1093439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en-US" sz="900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0.1833 </a:t>
              </a:r>
              <a:r>
                <a:rPr lang="en-US" sz="900" dirty="0" err="1" smtClean="0">
                  <a:solidFill>
                    <a:srgbClr val="FF0000"/>
                  </a:solidFill>
                  <a:latin typeface="Comic Sans MS"/>
                  <a:cs typeface="Comic Sans MS"/>
                </a:rPr>
                <a:t>GeV</a:t>
              </a:r>
              <a:r>
                <a:rPr lang="en-US" sz="900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 </a:t>
              </a:r>
              <a:r>
                <a:rPr lang="en-US" sz="900" dirty="0" err="1" smtClean="0">
                  <a:solidFill>
                    <a:srgbClr val="FF0000"/>
                  </a:solidFill>
                  <a:latin typeface="Comic Sans MS"/>
                  <a:cs typeface="Comic Sans MS"/>
                </a:rPr>
                <a:t>Eo</a:t>
              </a:r>
              <a:r>
                <a:rPr lang="en-US" sz="900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 </a:t>
              </a:r>
              <a:endParaRPr lang="en-US" sz="900" dirty="0">
                <a:solidFill>
                  <a:srgbClr val="FF0000"/>
                </a:solidFill>
                <a:latin typeface="Comic Sans MS"/>
                <a:cs typeface="Comic Sans MS"/>
              </a:endParaRPr>
            </a:p>
          </p:txBody>
        </p:sp>
      </p:grpSp>
      <p:sp>
        <p:nvSpPr>
          <p:cNvPr id="421" name="Arc 420"/>
          <p:cNvSpPr/>
          <p:nvPr/>
        </p:nvSpPr>
        <p:spPr>
          <a:xfrm rot="7200000">
            <a:off x="1784576" y="2636963"/>
            <a:ext cx="208914" cy="154956"/>
          </a:xfrm>
          <a:prstGeom prst="arc">
            <a:avLst>
              <a:gd name="adj1" fmla="val 16200000"/>
              <a:gd name="adj2" fmla="val 6010379"/>
            </a:avLst>
          </a:prstGeom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6" name="Oval 425"/>
          <p:cNvSpPr/>
          <p:nvPr/>
        </p:nvSpPr>
        <p:spPr>
          <a:xfrm>
            <a:off x="1752600" y="24384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27" name="Straight Arrow Connector 426"/>
          <p:cNvCxnSpPr>
            <a:stCxn id="426" idx="4"/>
            <a:endCxn id="371" idx="0"/>
          </p:cNvCxnSpPr>
          <p:nvPr/>
        </p:nvCxnSpPr>
        <p:spPr>
          <a:xfrm rot="16200000" flipH="1">
            <a:off x="1411430" y="3008169"/>
            <a:ext cx="2157725" cy="132298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4" name="Oval 433"/>
          <p:cNvSpPr/>
          <p:nvPr/>
        </p:nvSpPr>
        <p:spPr>
          <a:xfrm>
            <a:off x="1752600" y="24384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3" name="Rectangle 372"/>
          <p:cNvSpPr/>
          <p:nvPr/>
        </p:nvSpPr>
        <p:spPr>
          <a:xfrm>
            <a:off x="2290245" y="6324056"/>
            <a:ext cx="189900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>
                <a:solidFill>
                  <a:srgbClr val="000090"/>
                </a:solidFill>
                <a:latin typeface="Comic Sans MS" pitchFamily="-110" charset="0"/>
                <a:ea typeface="Comic Sans MS" pitchFamily="-110" charset="0"/>
                <a:cs typeface="Comic Sans MS" pitchFamily="-110" charset="0"/>
              </a:rPr>
              <a:t>Animation is by N. Tsoupas</a:t>
            </a:r>
            <a:endParaRPr lang="en-US" sz="1000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6635750" y="5355167"/>
            <a:ext cx="25801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ERL: 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energy recovery </a:t>
            </a:r>
            <a:r>
              <a:rPr lang="en-US" dirty="0" err="1" smtClean="0">
                <a:solidFill>
                  <a:srgbClr val="0000FF"/>
                </a:solidFill>
              </a:rPr>
              <a:t>linac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pic>
        <p:nvPicPr>
          <p:cNvPr id="413" name="Picture 412" descr="hi_hat_insert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0" y="713247"/>
            <a:ext cx="1491676" cy="965201"/>
          </a:xfrm>
          <a:prstGeom prst="rect">
            <a:avLst/>
          </a:prstGeom>
        </p:spPr>
      </p:pic>
      <p:pic>
        <p:nvPicPr>
          <p:cNvPr id="422" name="Picture 421"/>
          <p:cNvPicPr/>
          <p:nvPr/>
        </p:nvPicPr>
        <p:blipFill>
          <a:blip r:embed="rId7" cstate="screen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rcRect/>
          <a:stretch>
            <a:fillRect/>
          </a:stretch>
        </p:blipFill>
        <p:spPr bwMode="auto">
          <a:xfrm>
            <a:off x="7340597" y="3824818"/>
            <a:ext cx="1822450" cy="1670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23" name="Table 422"/>
          <p:cNvGraphicFramePr>
            <a:graphicFrameLocks noGrp="1"/>
          </p:cNvGraphicFramePr>
          <p:nvPr>
            <p:extLst>
              <p:ext uri="{D42A27DB-BD31-4B8C-83A1-F6EECF244321}">
                <p14:mod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510240054"/>
              </p:ext>
            </p:extLst>
          </p:nvPr>
        </p:nvGraphicFramePr>
        <p:xfrm>
          <a:off x="8015816" y="1041400"/>
          <a:ext cx="825500" cy="2738120"/>
        </p:xfrm>
        <a:graphic>
          <a:graphicData uri="http://schemas.openxmlformats.org/drawingml/2006/table">
            <a:tbl>
              <a:tblPr/>
              <a:tblGrid>
                <a:gridCol w="825500"/>
              </a:tblGrid>
              <a:tr h="19203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E/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Eo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0.0200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0.1017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0.1833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0.2650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0.3467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0.4283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0.5100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0.5917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0.6733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0.7550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0.8367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0.9183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1.0000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35" name="Text Box 110"/>
          <p:cNvSpPr txBox="1">
            <a:spLocks noChangeArrowheads="1"/>
          </p:cNvSpPr>
          <p:nvPr/>
        </p:nvSpPr>
        <p:spPr bwMode="auto">
          <a:xfrm>
            <a:off x="2796120" y="4841881"/>
            <a:ext cx="3644900" cy="64633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sz="1200" i="1" dirty="0" smtClean="0">
                <a:solidFill>
                  <a:srgbClr val="0000FF"/>
                </a:solidFill>
                <a:latin typeface="Comic Sans MS" charset="0"/>
                <a:cs typeface="Comic Sans MS" charset="0"/>
              </a:rPr>
              <a:t>All magnets would be installed from the day one and we would be cranking power supplies up as energy is increasing</a:t>
            </a:r>
            <a:endParaRPr lang="en-US" sz="1200" i="1" dirty="0">
              <a:solidFill>
                <a:srgbClr val="0000FF"/>
              </a:solidFill>
              <a:latin typeface="Comic Sans MS" charset="0"/>
              <a:cs typeface="Comic Sans MS" charset="0"/>
            </a:endParaRPr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428" name="Text Box 110"/>
          <p:cNvSpPr txBox="1">
            <a:spLocks noChangeArrowheads="1"/>
          </p:cNvSpPr>
          <p:nvPr/>
        </p:nvSpPr>
        <p:spPr bwMode="auto">
          <a:xfrm>
            <a:off x="11761" y="4910673"/>
            <a:ext cx="2279650" cy="160043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sz="1400" i="1" dirty="0" smtClean="0">
                <a:solidFill>
                  <a:srgbClr val="FF0000"/>
                </a:solidFill>
                <a:latin typeface="Comic Sans MS" charset="0"/>
                <a:cs typeface="Comic Sans MS" charset="0"/>
              </a:rPr>
              <a:t>Staging:</a:t>
            </a:r>
          </a:p>
          <a:p>
            <a:pPr algn="ctr"/>
            <a:r>
              <a:rPr lang="en-US" sz="1400" i="1" dirty="0" smtClean="0">
                <a:solidFill>
                  <a:srgbClr val="0000FF"/>
                </a:solidFill>
                <a:latin typeface="Comic Sans MS" charset="0"/>
                <a:cs typeface="Comic Sans MS" charset="0"/>
              </a:rPr>
              <a:t>All lepton beam energies </a:t>
            </a:r>
            <a:r>
              <a:rPr lang="en-US" sz="1400" i="1" dirty="0">
                <a:solidFill>
                  <a:srgbClr val="0000FF"/>
                </a:solidFill>
                <a:latin typeface="Comic Sans MS" charset="0"/>
                <a:cs typeface="Comic Sans MS" charset="0"/>
              </a:rPr>
              <a:t>scale proportionally </a:t>
            </a:r>
            <a:r>
              <a:rPr lang="en-US" sz="1400" i="1" dirty="0" smtClean="0">
                <a:solidFill>
                  <a:srgbClr val="0000FF"/>
                </a:solidFill>
                <a:latin typeface="Comic Sans MS" charset="0"/>
                <a:cs typeface="Comic Sans MS" charset="0"/>
              </a:rPr>
              <a:t>by adding SRF cavities to the injector</a:t>
            </a:r>
          </a:p>
          <a:p>
            <a:pPr algn="ctr"/>
            <a:r>
              <a:rPr lang="en-US" sz="1400" i="1" dirty="0" err="1" smtClean="0">
                <a:solidFill>
                  <a:srgbClr val="FF0000"/>
                </a:solidFill>
                <a:latin typeface="Comic Sans MS" charset="0"/>
                <a:cs typeface="Comic Sans MS" charset="0"/>
              </a:rPr>
              <a:t>E</a:t>
            </a:r>
            <a:r>
              <a:rPr lang="en-US" sz="1400" i="1" baseline="-25000" dirty="0" err="1" smtClean="0">
                <a:solidFill>
                  <a:srgbClr val="FF0000"/>
                </a:solidFill>
                <a:latin typeface="Comic Sans MS" charset="0"/>
                <a:cs typeface="Comic Sans MS" charset="0"/>
              </a:rPr>
              <a:t>o</a:t>
            </a:r>
            <a:r>
              <a:rPr lang="en-US" sz="1400" i="1" dirty="0" smtClean="0">
                <a:solidFill>
                  <a:srgbClr val="FF0000"/>
                </a:solidFill>
                <a:latin typeface="Comic Sans MS" charset="0"/>
                <a:cs typeface="Comic Sans MS" charset="0"/>
              </a:rPr>
              <a:t>=5, 10, 20, 30 </a:t>
            </a:r>
            <a:r>
              <a:rPr lang="en-US" sz="1400" i="1" dirty="0" err="1" smtClean="0">
                <a:solidFill>
                  <a:srgbClr val="FF0000"/>
                </a:solidFill>
                <a:latin typeface="Comic Sans MS" charset="0"/>
                <a:cs typeface="Comic Sans MS" charset="0"/>
              </a:rPr>
              <a:t>GeV</a:t>
            </a:r>
            <a:endParaRPr lang="en-US" sz="1400" i="1" dirty="0">
              <a:solidFill>
                <a:srgbClr val="FF0000"/>
              </a:solidFill>
              <a:latin typeface="Comic Sans MS" charset="0"/>
              <a:cs typeface="Comic Sans MS" charset="0"/>
            </a:endParaRPr>
          </a:p>
        </p:txBody>
      </p:sp>
      <p:sp>
        <p:nvSpPr>
          <p:cNvPr id="356" name="Text Box 4"/>
          <p:cNvSpPr txBox="1">
            <a:spLocks noChangeArrowheads="1"/>
          </p:cNvSpPr>
          <p:nvPr/>
        </p:nvSpPr>
        <p:spPr bwMode="auto">
          <a:xfrm>
            <a:off x="418310" y="95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3200" b="1" dirty="0" smtClean="0">
                <a:solidFill>
                  <a:srgbClr val="FF0000"/>
                </a:solidFill>
              </a:rPr>
              <a:t>Electron beam evolution </a:t>
            </a:r>
            <a:r>
              <a:rPr lang="en-US" sz="2000" b="1" dirty="0" smtClean="0">
                <a:solidFill>
                  <a:srgbClr val="FF0000"/>
                </a:solidFill>
              </a:rPr>
              <a:t>in </a:t>
            </a:r>
            <a:r>
              <a:rPr lang="en-US" sz="2000" b="1" dirty="0" err="1" smtClean="0">
                <a:solidFill>
                  <a:srgbClr val="FF0000"/>
                </a:solidFill>
              </a:rPr>
              <a:t>eRHIC’s</a:t>
            </a:r>
            <a:r>
              <a:rPr lang="en-US" sz="2000" b="1" dirty="0" smtClean="0">
                <a:solidFill>
                  <a:srgbClr val="FF0000"/>
                </a:solidFill>
              </a:rPr>
              <a:t> ERL</a:t>
            </a:r>
            <a:endParaRPr lang="en-GB" sz="2900" b="1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8335132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1.11111E-6 C 0.0026 0.0037 0.00521 0.00741 0.00677 0.01042 C 0.00833 0.01342 0.0099 0.01643 0.0099 0.01875 C 0.0099 0.02106 0.00764 0.02315 0.00677 0.025 C 0.0059 0.02685 0.00469 0.02824 0.00417 0.02986 C 0.00365 0.03148 0.00226 0.03079 0.00365 0.03472 C 0.00503 0.03866 0.01042 0.04954 0.0125 0.05417 C 0.01458 0.0588 0.01476 0.05949 0.01615 0.0625 C 0.01753 0.06551 0.01875 0.06667 0.02083 0.07222 C 0.02292 0.07778 0.02813 0.08981 0.02865 0.09514 C 0.02917 0.10046 0.02604 0.10301 0.02396 0.10417 C 0.02188 0.10532 0.01892 0.10417 0.01615 0.10208 C 0.01337 0.1 0.00938 0.09467 0.00729 0.09097 C 0.00521 0.08727 0.00382 0.08171 0.00313 0.07986 " pathEditMode="relative" rAng="0" ptsTypes="aaaaaaaaaaaaaa">
                                      <p:cBhvr>
                                        <p:cTn id="11" dur="1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0" y="5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3 0.07986 C -0.00139 0.07014 -0.0059 0.06042 -0.01042 0.05 C -0.01493 0.03958 -0.02066 0.02546 -0.02448 0.01736 C -0.0283 0.00926 -0.0309 0.00532 -0.03333 0.00139 " pathEditMode="relative" rAng="0" ptsTypes="aaaA">
                                      <p:cBhvr>
                                        <p:cTn id="15" dur="1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0" y="-3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333 0.00139 C -0.0382 -0.01042 -0.04305 -0.02199 -0.05105 -0.03472 C -0.05902 -0.04745 -0.06962 -0.06227 -0.08177 -0.0757 C -0.09392 -0.08912 -0.10764 -0.10324 -0.12344 -0.11528 C -0.13924 -0.12732 -0.1606 -0.13982 -0.17605 -0.14722 C -0.1915 -0.15463 -0.20834 -0.15764 -0.21615 -0.15972 C -0.22396 -0.16181 -0.21632 -0.15972 -0.22292 -0.15972 C -0.22952 -0.15972 -0.23976 -0.15972 -0.25625 -0.15972 C -0.27275 -0.15972 -0.30938 -0.15972 -0.32188 -0.15972 C -0.33438 -0.15972 -0.32587 -0.16065 -0.33125 -0.15972 C -0.33664 -0.1588 -0.34688 -0.15602 -0.35469 -0.15347 C -0.3625 -0.15093 -0.36945 -0.14838 -0.37865 -0.14375 C -0.38785 -0.13912 -0.40018 -0.13264 -0.4099 -0.1257 C -0.41962 -0.11875 -0.42813 -0.11065 -0.4375 -0.10139 C -0.44688 -0.09213 -0.45643 -0.08218 -0.46615 -0.07014 C -0.47587 -0.0581 -0.48785 -0.0412 -0.49532 -0.02917 C -0.50278 -0.01713 -0.50886 -0.00324 -0.51146 0.00208 " pathEditMode="relative" rAng="0" ptsTypes="aaaaaaaaaaaaaaaaA">
                                      <p:cBhvr>
                                        <p:cTn id="27" dur="1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00" y="-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1146 0.00208 C -0.51754 0.01388 -0.52344 0.02569 -0.52865 0.0375 C -0.53386 0.0493 -0.53958 0.06504 -0.54288 0.07291 C -0.54618 0.08078 -0.54757 0.0824 -0.54896 0.08425 " pathEditMode="relative" rAng="0" ptsTypes="aaaA">
                                      <p:cBhvr>
                                        <p:cTn id="31" dur="1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0" y="4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0" presetClass="path" presetSubtype="0" accel="50000" decel="5000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4896 0.08426 C -0.55382 0.09884 -0.55868 0.11342 -0.5625 0.13148 C -0.56632 0.14953 -0.57014 0.16828 -0.57188 0.19259 C -0.57361 0.2169 -0.57483 0.24977 -0.57292 0.27731 C -0.57101 0.30486 -0.56493 0.33703 -0.56042 0.35787 C -0.55591 0.3787 -0.55556 0.37801 -0.54584 0.40231 C -0.53611 0.42662 -0.51111 0.48217 -0.50209 0.5037 C -0.49306 0.52523 -0.50052 0.51944 -0.49167 0.53148 C -0.48282 0.54352 -0.46389 0.56296 -0.44896 0.57592 C -0.43403 0.58889 -0.42396 0.59861 -0.40209 0.60926 C -0.38021 0.6199 -0.35348 0.63565 -0.31771 0.63981 C -0.28195 0.64398 -0.22292 0.64259 -0.1875 0.63426 C -0.15209 0.62592 -0.12813 0.60903 -0.10521 0.58981 C -0.0823 0.5706 -0.06684 0.54768 -0.05 0.51898 C -0.03316 0.49028 -0.01598 0.44421 -0.00417 0.41759 C 0.00764 0.39097 0.01493 0.37754 0.02083 0.35926 C 0.02673 0.34097 0.02847 0.32754 0.03125 0.30787 C 0.03402 0.28819 0.03819 0.2669 0.0375 0.2412 C 0.0368 0.21551 0.0309 0.17639 0.02708 0.1537 C 0.02326 0.13102 0.01823 0.1162 0.01458 0.10509 C 0.01093 0.09398 0.00798 0.09051 0.0052 0.08703 " pathEditMode="relative" rAng="0" ptsTypes="aaaaaaaaaaaaaaaaaaaaA">
                                      <p:cBhvr>
                                        <p:cTn id="43" dur="1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100" y="28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xit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7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5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434 0.01389 -0.00868 0.02778 -0.0125 0.04445 C -0.01632 0.06111 -0.02066 0.07986 -0.02291 0.1 C -0.02517 0.12014 -0.02639 0.14491 -0.02604 0.16528 C -0.02569 0.18565 -0.02326 0.20556 -0.02083 0.22222 C -0.0184 0.23889 -0.0151 0.25486 -0.01146 0.26528 C -0.00781 0.2757 -0.00451 0.27454 0.00104 0.28472 C 0.0066 0.29491 0.01615 0.31505 0.02188 0.32639 C 0.02761 0.33773 0.03143 0.34514 0.03542 0.35278 " pathEditMode="relative" ptsTypes="aaaaaaaaA">
                                      <p:cBhvr>
                                        <p:cTn id="64" dur="20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0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41 0.35278 C 0.03993 0.36181 0.04444 0.37107 0.04791 0.37917 C 0.05139 0.38727 0.05382 0.39422 0.05625 0.40139 C 0.05868 0.40857 0.06041 0.41528 0.0625 0.42223 C 0.06458 0.42917 0.06736 0.43612 0.06875 0.44306 C 0.07014 0.45 0.06771 0.45695 0.07083 0.46389 C 0.07396 0.47084 0.07968 0.47686 0.0875 0.48473 C 0.09531 0.4926 0.10503 0.50186 0.11771 0.51112 C 0.13038 0.52037 0.15225 0.53426 0.16354 0.54028 C 0.17482 0.5463 0.17882 0.54537 0.18541 0.54723 C 0.19201 0.54908 0.19896 0.55116 0.20312 0.55139 C 0.20729 0.55162 0.20555 0.55 0.21041 0.54862 C 0.21527 0.54723 0.22396 0.54445 0.23229 0.54306 C 0.24062 0.54167 0.25295 0.54121 0.26041 0.54028 C 0.26788 0.53936 0.27326 0.53797 0.27708 0.5375 C 0.2809 0.53704 0.28211 0.53727 0.28333 0.5375 " pathEditMode="relative" rAng="0" ptsTypes="aaaaaaaaaaaaaaaA">
                                      <p:cBhvr>
                                        <p:cTn id="68" dur="20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00" y="9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813 0.53403 C 0.28525 0.53426 0.29254 0.53472 0.29896 0.53542 C 0.30539 0.53611 0.3099 0.53681 0.31667 0.53819 C 0.32344 0.53958 0.33212 0.5419 0.33959 0.54375 C 0.34705 0.5456 0.35608 0.54861 0.36146 0.54931 C 0.36684 0.55 0.36389 0.55093 0.37188 0.54792 C 0.37986 0.54491 0.39532 0.54051 0.40938 0.53125 C 0.42344 0.52199 0.44115 0.50949 0.45625 0.49236 C 0.47136 0.47523 0.48681 0.45185 0.5 0.42847 C 0.5132 0.40509 0.52414 0.37708 0.53542 0.35208 C 0.5467 0.32708 0.56146 0.29444 0.56771 0.27847 C 0.57396 0.2625 0.57032 0.275 0.57292 0.25625 C 0.57552 0.2375 0.58264 0.19421 0.58334 0.16597 C 0.58403 0.13773 0.58021 0.10833 0.57709 0.08681 C 0.57396 0.06528 0.56858 0.05093 0.56459 0.03681 C 0.56059 0.02269 0.55677 0.01227 0.55313 0.00208 " pathEditMode="relative" ptsTypes="aaaaaaaaaaaaaaaA">
                                      <p:cBhvr>
                                        <p:cTn id="72" dur="20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0" presetClass="path" presetSubtype="0" accel="50000" decel="5000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C -0.00069 0.0037 -0.00139 0.00717 -0.00208 0.01018 C -0.00278 0.01342 -0.00312 0.01666 -0.00469 0.01852 C -0.00625 0.02037 -0.00972 0.02152 -0.01198 0.02152 C -0.01424 0.02152 -0.01753 0.02083 -0.01875 0.01805 C -0.01997 0.01481 -0.02101 0.01134 -0.01927 0.00532 C -0.01753 -0.00023 -0.01319 -0.00579 -0.00833 -0.01667 C -0.00347 -0.02778 0.00434 -0.04769 0.0099 -0.06111 C 0.01545 -0.07454 0.01806 -0.08311 0.02552 -0.09723 C 0.03299 -0.11135 0.04167 -0.12824 0.05521 -0.14584 C 0.06875 -0.16343 0.09167 -0.18866 0.10625 -0.20209 C 0.12083 -0.21551 0.12882 -0.21945 0.14271 -0.22709 C 0.1566 -0.23473 0.17847 -0.24306 0.18958 -0.24792 C 0.20069 -0.25278 0.1967 -0.2551 0.2099 -0.25625 C 0.22309 -0.25741 0.25122 -0.25533 0.26875 -0.25556 C 0.28628 -0.25579 0.29792 -0.25996 0.31545 -0.25834 C 0.33333 -0.25672 0.35521 -0.25324 0.37465 -0.24584 C 0.39444 -0.23843 0.41927 -0.22315 0.4342 -0.21389 C 0.44896 -0.20463 0.45417 -0.19815 0.46337 -0.19028 C 0.4724 -0.18241 0.48073 -0.17593 0.48837 -0.16667 C 0.49601 -0.15741 0.5033 -0.14468 0.50938 -0.13473 C 0.51545 -0.12477 0.52101 -0.11436 0.525 -0.10695 C 0.52899 -0.09954 0.52951 -0.09815 0.53333 -0.09028 C 0.53715 -0.08241 0.54392 -0.06875 0.54792 -0.05973 C 0.55191 -0.0507 0.55451 -0.04306 0.55729 -0.03611 C 0.56007 -0.02917 0.56163 -0.0213 0.56458 -0.01806 C 0.56753 -0.01482 0.57222 -0.01875 0.575 -0.01667 C 0.57778 -0.01459 0.57847 -0.01042 0.58125 -0.00556 C 0.58403 -0.0007 0.58958 0.00879 0.59167 0.0125 " pathEditMode="relative" rAng="0" ptsTypes="aaaaaaaaaaaaaaaaaaaaaaaaaaaaa">
                                      <p:cBhvr>
                                        <p:cTn id="81" dur="30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00" y="-11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" grpId="0" animBg="1"/>
      <p:bldP spid="297" grpId="1" animBg="1"/>
      <p:bldP spid="297" grpId="2" animBg="1"/>
      <p:bldP spid="297" grpId="3" animBg="1"/>
      <p:bldP spid="297" grpId="4" animBg="1"/>
      <p:bldP spid="297" grpId="5" animBg="1"/>
      <p:bldP spid="297" grpId="6" animBg="1"/>
      <p:bldP spid="426" grpId="0" animBg="1"/>
      <p:bldP spid="426" grpId="1" animBg="1"/>
      <p:bldP spid="426" grpId="2" animBg="1"/>
      <p:bldP spid="426" grpId="3" animBg="1"/>
      <p:bldP spid="426" grpId="4" animBg="1"/>
      <p:bldP spid="4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18311" y="186647"/>
            <a:ext cx="7136890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Physics goals</a:t>
            </a:r>
            <a:endParaRPr lang="en-GB" sz="2900" b="1" dirty="0">
              <a:solidFill>
                <a:srgbClr val="FF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3038" y="112097"/>
            <a:ext cx="1231895" cy="80940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60023" y="932852"/>
            <a:ext cx="24418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we aim to do: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0023" y="3164161"/>
            <a:ext cx="3026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must be measured: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98912" y="1345227"/>
            <a:ext cx="539388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eRHIC</a:t>
            </a:r>
            <a:r>
              <a:rPr lang="en-US" dirty="0" smtClean="0"/>
              <a:t> is designed to investigate the </a:t>
            </a:r>
            <a:r>
              <a:rPr lang="en-US" dirty="0" smtClean="0">
                <a:solidFill>
                  <a:srgbClr val="FF0000"/>
                </a:solidFill>
              </a:rPr>
              <a:t>spatial structure quarks and gluons</a:t>
            </a:r>
            <a:r>
              <a:rPr lang="en-US" dirty="0" smtClean="0"/>
              <a:t>:</a:t>
            </a:r>
          </a:p>
          <a:p>
            <a:endParaRPr lang="en-US" dirty="0" smtClean="0"/>
          </a:p>
          <a:p>
            <a:pPr>
              <a:buFont typeface="Wingdings" charset="2"/>
              <a:buChar char=""/>
            </a:pPr>
            <a:r>
              <a:rPr lang="en-US" dirty="0" smtClean="0"/>
              <a:t> their distributions in position and momentum space</a:t>
            </a:r>
          </a:p>
          <a:p>
            <a:pPr>
              <a:buFont typeface="Wingdings" charset="2"/>
              <a:buChar char=""/>
            </a:pPr>
            <a:r>
              <a:rPr lang="en-US" dirty="0" smtClean="0"/>
              <a:t> their orbital angular </a:t>
            </a:r>
            <a:r>
              <a:rPr lang="en-US" dirty="0" err="1" smtClean="0"/>
              <a:t>momenta</a:t>
            </a:r>
            <a:r>
              <a:rPr lang="en-US" dirty="0" smtClean="0"/>
              <a:t> and polarization </a:t>
            </a: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9800" y="1098984"/>
            <a:ext cx="2667000" cy="1944687"/>
          </a:xfrm>
          <a:prstGeom prst="rect">
            <a:avLst/>
          </a:prstGeom>
        </p:spPr>
      </p:pic>
      <p:sp>
        <p:nvSpPr>
          <p:cNvPr id="40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>
            <a:off x="160023" y="3708468"/>
            <a:ext cx="2815147" cy="1743162"/>
            <a:chOff x="160023" y="3708468"/>
            <a:chExt cx="2815147" cy="1743162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69417" y="3708468"/>
              <a:ext cx="1662597" cy="1404608"/>
            </a:xfrm>
            <a:prstGeom prst="rect">
              <a:avLst/>
            </a:prstGeom>
          </p:spPr>
        </p:pic>
        <p:sp>
          <p:nvSpPr>
            <p:cNvPr id="41" name="TextBox 40"/>
            <p:cNvSpPr txBox="1"/>
            <p:nvPr/>
          </p:nvSpPr>
          <p:spPr>
            <a:xfrm>
              <a:off x="160023" y="5113076"/>
              <a:ext cx="28151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</a:rPr>
                <a:t>Inclusive (&amp; semi-inclusive) DIS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385070" y="3845413"/>
            <a:ext cx="2619944" cy="1606217"/>
            <a:chOff x="3385070" y="3845413"/>
            <a:chExt cx="2619944" cy="1606217"/>
          </a:xfrm>
        </p:grpSpPr>
        <p:grpSp>
          <p:nvGrpSpPr>
            <p:cNvPr id="38" name="Group 37"/>
            <p:cNvGrpSpPr/>
            <p:nvPr/>
          </p:nvGrpSpPr>
          <p:grpSpPr>
            <a:xfrm>
              <a:off x="3629107" y="3845413"/>
              <a:ext cx="2375907" cy="1213404"/>
              <a:chOff x="23520" y="4312843"/>
              <a:chExt cx="5243154" cy="1694678"/>
            </a:xfrm>
          </p:grpSpPr>
          <p:grpSp>
            <p:nvGrpSpPr>
              <p:cNvPr id="18" name="Group 7"/>
              <p:cNvGrpSpPr>
                <a:grpSpLocks/>
              </p:cNvGrpSpPr>
              <p:nvPr/>
            </p:nvGrpSpPr>
            <p:grpSpPr bwMode="auto">
              <a:xfrm>
                <a:off x="23520" y="4312843"/>
                <a:ext cx="5243154" cy="1694678"/>
                <a:chOff x="2522" y="679"/>
                <a:chExt cx="3121" cy="1026"/>
              </a:xfrm>
            </p:grpSpPr>
            <p:graphicFrame>
              <p:nvGraphicFramePr>
                <p:cNvPr id="19" name="Object 2"/>
                <p:cNvGraphicFramePr>
                  <a:graphicFrameLocks noChangeAspect="1"/>
                </p:cNvGraphicFramePr>
                <p:nvPr/>
              </p:nvGraphicFramePr>
              <p:xfrm>
                <a:off x="4656" y="1576"/>
                <a:ext cx="65" cy="129"/>
              </p:xfrm>
              <a:graphic>
                <a:graphicData uri="http://schemas.openxmlformats.org/presentationml/2006/ole">
                  <p:oleObj spid="_x0000_s307202" r:id="rId6" imgW="76200" imgH="177800" progId="Equation.3">
                    <p:embed/>
                  </p:oleObj>
                </a:graphicData>
              </a:graphic>
            </p:graphicFrame>
            <p:sp>
              <p:nvSpPr>
                <p:cNvPr id="20" name="Freeform 9"/>
                <p:cNvSpPr>
                  <a:spLocks noChangeArrowheads="1"/>
                </p:cNvSpPr>
                <p:nvPr/>
              </p:nvSpPr>
              <p:spPr bwMode="auto">
                <a:xfrm flipV="1">
                  <a:off x="3395" y="945"/>
                  <a:ext cx="642" cy="77"/>
                </a:xfrm>
                <a:custGeom>
                  <a:avLst/>
                  <a:gdLst>
                    <a:gd name="T0" fmla="*/ 0 w 777"/>
                    <a:gd name="T1" fmla="*/ 9 h 133"/>
                    <a:gd name="T2" fmla="*/ 77 w 777"/>
                    <a:gd name="T3" fmla="*/ 1 h 133"/>
                    <a:gd name="T4" fmla="*/ 299 w 777"/>
                    <a:gd name="T5" fmla="*/ 1 h 133"/>
                    <a:gd name="T6" fmla="*/ 0 60000 65536"/>
                    <a:gd name="T7" fmla="*/ 0 60000 65536"/>
                    <a:gd name="T8" fmla="*/ 0 60000 65536"/>
                    <a:gd name="T9" fmla="*/ 0 w 777"/>
                    <a:gd name="T10" fmla="*/ 0 h 133"/>
                    <a:gd name="T11" fmla="*/ 777 w 777"/>
                    <a:gd name="T12" fmla="*/ 133 h 1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77" h="133">
                      <a:moveTo>
                        <a:pt x="0" y="133"/>
                      </a:moveTo>
                      <a:cubicBezTo>
                        <a:pt x="33" y="114"/>
                        <a:pt x="72" y="42"/>
                        <a:pt x="201" y="21"/>
                      </a:cubicBezTo>
                      <a:cubicBezTo>
                        <a:pt x="330" y="0"/>
                        <a:pt x="657" y="9"/>
                        <a:pt x="777" y="6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" name="Freeform 10"/>
                <p:cNvSpPr>
                  <a:spLocks noChangeArrowheads="1"/>
                </p:cNvSpPr>
                <p:nvPr/>
              </p:nvSpPr>
              <p:spPr bwMode="auto">
                <a:xfrm rot="5400000">
                  <a:off x="3468" y="1280"/>
                  <a:ext cx="616" cy="103"/>
                </a:xfrm>
                <a:custGeom>
                  <a:avLst/>
                  <a:gdLst>
                    <a:gd name="T0" fmla="*/ 0 w 1875"/>
                    <a:gd name="T1" fmla="*/ 1 h 290"/>
                    <a:gd name="T2" fmla="*/ 0 w 1875"/>
                    <a:gd name="T3" fmla="*/ 1 h 290"/>
                    <a:gd name="T4" fmla="*/ 0 w 1875"/>
                    <a:gd name="T5" fmla="*/ 1 h 290"/>
                    <a:gd name="T6" fmla="*/ 0 w 1875"/>
                    <a:gd name="T7" fmla="*/ 1 h 290"/>
                    <a:gd name="T8" fmla="*/ 1 w 1875"/>
                    <a:gd name="T9" fmla="*/ 2 h 290"/>
                    <a:gd name="T10" fmla="*/ 1 w 1875"/>
                    <a:gd name="T11" fmla="*/ 1 h 290"/>
                    <a:gd name="T12" fmla="*/ 1 w 1875"/>
                    <a:gd name="T13" fmla="*/ 1 h 290"/>
                    <a:gd name="T14" fmla="*/ 1 w 1875"/>
                    <a:gd name="T15" fmla="*/ 0 h 290"/>
                    <a:gd name="T16" fmla="*/ 1 w 1875"/>
                    <a:gd name="T17" fmla="*/ 1 h 290"/>
                    <a:gd name="T18" fmla="*/ 1 w 1875"/>
                    <a:gd name="T19" fmla="*/ 1 h 290"/>
                    <a:gd name="T20" fmla="*/ 2 w 1875"/>
                    <a:gd name="T21" fmla="*/ 2 h 290"/>
                    <a:gd name="T22" fmla="*/ 2 w 1875"/>
                    <a:gd name="T23" fmla="*/ 1 h 290"/>
                    <a:gd name="T24" fmla="*/ 2 w 1875"/>
                    <a:gd name="T25" fmla="*/ 0 h 290"/>
                    <a:gd name="T26" fmla="*/ 2 w 1875"/>
                    <a:gd name="T27" fmla="*/ 0 h 290"/>
                    <a:gd name="T28" fmla="*/ 2 w 1875"/>
                    <a:gd name="T29" fmla="*/ 0 h 290"/>
                    <a:gd name="T30" fmla="*/ 2 w 1875"/>
                    <a:gd name="T31" fmla="*/ 1 h 290"/>
                    <a:gd name="T32" fmla="*/ 2 w 1875"/>
                    <a:gd name="T33" fmla="*/ 2 h 290"/>
                    <a:gd name="T34" fmla="*/ 3 w 1875"/>
                    <a:gd name="T35" fmla="*/ 1 h 290"/>
                    <a:gd name="T36" fmla="*/ 3 w 1875"/>
                    <a:gd name="T37" fmla="*/ 0 h 290"/>
                    <a:gd name="T38" fmla="*/ 3 w 1875"/>
                    <a:gd name="T39" fmla="*/ 0 h 290"/>
                    <a:gd name="T40" fmla="*/ 3 w 1875"/>
                    <a:gd name="T41" fmla="*/ 0 h 290"/>
                    <a:gd name="T42" fmla="*/ 3 w 1875"/>
                    <a:gd name="T43" fmla="*/ 1 h 290"/>
                    <a:gd name="T44" fmla="*/ 3 w 1875"/>
                    <a:gd name="T45" fmla="*/ 2 h 290"/>
                    <a:gd name="T46" fmla="*/ 4 w 1875"/>
                    <a:gd name="T47" fmla="*/ 1 h 290"/>
                    <a:gd name="T48" fmla="*/ 4 w 1875"/>
                    <a:gd name="T49" fmla="*/ 0 h 290"/>
                    <a:gd name="T50" fmla="*/ 4 w 1875"/>
                    <a:gd name="T51" fmla="*/ 0 h 290"/>
                    <a:gd name="T52" fmla="*/ 4 w 1875"/>
                    <a:gd name="T53" fmla="*/ 0 h 290"/>
                    <a:gd name="T54" fmla="*/ 4 w 1875"/>
                    <a:gd name="T55" fmla="*/ 1 h 290"/>
                    <a:gd name="T56" fmla="*/ 4 w 1875"/>
                    <a:gd name="T57" fmla="*/ 2 h 290"/>
                    <a:gd name="T58" fmla="*/ 4 w 1875"/>
                    <a:gd name="T59" fmla="*/ 1 h 290"/>
                    <a:gd name="T60" fmla="*/ 5 w 1875"/>
                    <a:gd name="T61" fmla="*/ 1 h 290"/>
                    <a:gd name="T62" fmla="*/ 4 w 1875"/>
                    <a:gd name="T63" fmla="*/ 0 h 290"/>
                    <a:gd name="T64" fmla="*/ 4 w 1875"/>
                    <a:gd name="T65" fmla="*/ 0 h 290"/>
                    <a:gd name="T66" fmla="*/ 4 w 1875"/>
                    <a:gd name="T67" fmla="*/ 1 h 290"/>
                    <a:gd name="T68" fmla="*/ 5 w 1875"/>
                    <a:gd name="T69" fmla="*/ 2 h 290"/>
                    <a:gd name="T70" fmla="*/ 5 w 1875"/>
                    <a:gd name="T71" fmla="*/ 1 h 290"/>
                    <a:gd name="T72" fmla="*/ 5 w 1875"/>
                    <a:gd name="T73" fmla="*/ 1 h 290"/>
                    <a:gd name="T74" fmla="*/ 5 w 1875"/>
                    <a:gd name="T75" fmla="*/ 0 h 290"/>
                    <a:gd name="T76" fmla="*/ 5 w 1875"/>
                    <a:gd name="T77" fmla="*/ 1 h 290"/>
                    <a:gd name="T78" fmla="*/ 5 w 1875"/>
                    <a:gd name="T79" fmla="*/ 1 h 290"/>
                    <a:gd name="T80" fmla="*/ 6 w 1875"/>
                    <a:gd name="T81" fmla="*/ 2 h 290"/>
                    <a:gd name="T82" fmla="*/ 6 w 1875"/>
                    <a:gd name="T83" fmla="*/ 1 h 290"/>
                    <a:gd name="T84" fmla="*/ 6 w 1875"/>
                    <a:gd name="T85" fmla="*/ 1 h 290"/>
                    <a:gd name="T86" fmla="*/ 6 w 1875"/>
                    <a:gd name="T87" fmla="*/ 0 h 290"/>
                    <a:gd name="T88" fmla="*/ 6 w 1875"/>
                    <a:gd name="T89" fmla="*/ 0 h 290"/>
                    <a:gd name="T90" fmla="*/ 6 w 1875"/>
                    <a:gd name="T91" fmla="*/ 1 h 290"/>
                    <a:gd name="T92" fmla="*/ 6 w 1875"/>
                    <a:gd name="T93" fmla="*/ 2 h 290"/>
                    <a:gd name="T94" fmla="*/ 7 w 1875"/>
                    <a:gd name="T95" fmla="*/ 1 h 290"/>
                    <a:gd name="T96" fmla="*/ 7 w 1875"/>
                    <a:gd name="T97" fmla="*/ 1 h 290"/>
                    <a:gd name="T98" fmla="*/ 7 w 1875"/>
                    <a:gd name="T99" fmla="*/ 1 h 290"/>
                    <a:gd name="T100" fmla="*/ 7 w 1875"/>
                    <a:gd name="T101" fmla="*/ 1 h 290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875"/>
                    <a:gd name="T154" fmla="*/ 0 h 290"/>
                    <a:gd name="T155" fmla="*/ 1875 w 1875"/>
                    <a:gd name="T156" fmla="*/ 290 h 290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875" h="290">
                      <a:moveTo>
                        <a:pt x="0" y="143"/>
                      </a:moveTo>
                      <a:cubicBezTo>
                        <a:pt x="9" y="143"/>
                        <a:pt x="43" y="143"/>
                        <a:pt x="53" y="143"/>
                      </a:cubicBezTo>
                      <a:cubicBezTo>
                        <a:pt x="63" y="143"/>
                        <a:pt x="51" y="128"/>
                        <a:pt x="59" y="144"/>
                      </a:cubicBezTo>
                      <a:cubicBezTo>
                        <a:pt x="67" y="160"/>
                        <a:pt x="82" y="215"/>
                        <a:pt x="102" y="239"/>
                      </a:cubicBezTo>
                      <a:cubicBezTo>
                        <a:pt x="122" y="263"/>
                        <a:pt x="153" y="288"/>
                        <a:pt x="179" y="288"/>
                      </a:cubicBezTo>
                      <a:cubicBezTo>
                        <a:pt x="205" y="288"/>
                        <a:pt x="235" y="270"/>
                        <a:pt x="258" y="239"/>
                      </a:cubicBezTo>
                      <a:cubicBezTo>
                        <a:pt x="281" y="208"/>
                        <a:pt x="314" y="141"/>
                        <a:pt x="318" y="102"/>
                      </a:cubicBezTo>
                      <a:cubicBezTo>
                        <a:pt x="322" y="63"/>
                        <a:pt x="295" y="2"/>
                        <a:pt x="285" y="2"/>
                      </a:cubicBezTo>
                      <a:cubicBezTo>
                        <a:pt x="275" y="2"/>
                        <a:pt x="250" y="61"/>
                        <a:pt x="255" y="101"/>
                      </a:cubicBezTo>
                      <a:cubicBezTo>
                        <a:pt x="260" y="141"/>
                        <a:pt x="291" y="208"/>
                        <a:pt x="314" y="240"/>
                      </a:cubicBezTo>
                      <a:cubicBezTo>
                        <a:pt x="337" y="272"/>
                        <a:pt x="368" y="290"/>
                        <a:pt x="395" y="290"/>
                      </a:cubicBezTo>
                      <a:cubicBezTo>
                        <a:pt x="422" y="290"/>
                        <a:pt x="453" y="269"/>
                        <a:pt x="476" y="237"/>
                      </a:cubicBezTo>
                      <a:cubicBezTo>
                        <a:pt x="499" y="205"/>
                        <a:pt x="527" y="137"/>
                        <a:pt x="531" y="98"/>
                      </a:cubicBezTo>
                      <a:cubicBezTo>
                        <a:pt x="535" y="59"/>
                        <a:pt x="508" y="2"/>
                        <a:pt x="498" y="2"/>
                      </a:cubicBezTo>
                      <a:cubicBezTo>
                        <a:pt x="488" y="2"/>
                        <a:pt x="464" y="59"/>
                        <a:pt x="468" y="98"/>
                      </a:cubicBezTo>
                      <a:cubicBezTo>
                        <a:pt x="472" y="137"/>
                        <a:pt x="501" y="204"/>
                        <a:pt x="524" y="236"/>
                      </a:cubicBezTo>
                      <a:cubicBezTo>
                        <a:pt x="547" y="268"/>
                        <a:pt x="578" y="290"/>
                        <a:pt x="605" y="290"/>
                      </a:cubicBezTo>
                      <a:cubicBezTo>
                        <a:pt x="632" y="290"/>
                        <a:pt x="665" y="268"/>
                        <a:pt x="689" y="236"/>
                      </a:cubicBezTo>
                      <a:cubicBezTo>
                        <a:pt x="713" y="204"/>
                        <a:pt x="743" y="134"/>
                        <a:pt x="747" y="95"/>
                      </a:cubicBezTo>
                      <a:cubicBezTo>
                        <a:pt x="751" y="56"/>
                        <a:pt x="725" y="0"/>
                        <a:pt x="714" y="0"/>
                      </a:cubicBezTo>
                      <a:cubicBezTo>
                        <a:pt x="703" y="0"/>
                        <a:pt x="677" y="59"/>
                        <a:pt x="681" y="98"/>
                      </a:cubicBezTo>
                      <a:cubicBezTo>
                        <a:pt x="685" y="137"/>
                        <a:pt x="715" y="202"/>
                        <a:pt x="738" y="234"/>
                      </a:cubicBezTo>
                      <a:cubicBezTo>
                        <a:pt x="761" y="266"/>
                        <a:pt x="794" y="290"/>
                        <a:pt x="822" y="290"/>
                      </a:cubicBezTo>
                      <a:cubicBezTo>
                        <a:pt x="850" y="290"/>
                        <a:pt x="882" y="269"/>
                        <a:pt x="905" y="237"/>
                      </a:cubicBezTo>
                      <a:cubicBezTo>
                        <a:pt x="928" y="205"/>
                        <a:pt x="958" y="138"/>
                        <a:pt x="962" y="99"/>
                      </a:cubicBezTo>
                      <a:cubicBezTo>
                        <a:pt x="966" y="60"/>
                        <a:pt x="938" y="2"/>
                        <a:pt x="927" y="2"/>
                      </a:cubicBezTo>
                      <a:cubicBezTo>
                        <a:pt x="916" y="2"/>
                        <a:pt x="891" y="60"/>
                        <a:pt x="896" y="99"/>
                      </a:cubicBezTo>
                      <a:cubicBezTo>
                        <a:pt x="901" y="138"/>
                        <a:pt x="933" y="208"/>
                        <a:pt x="956" y="239"/>
                      </a:cubicBezTo>
                      <a:cubicBezTo>
                        <a:pt x="979" y="270"/>
                        <a:pt x="1008" y="288"/>
                        <a:pt x="1035" y="288"/>
                      </a:cubicBezTo>
                      <a:cubicBezTo>
                        <a:pt x="1062" y="288"/>
                        <a:pt x="1095" y="268"/>
                        <a:pt x="1118" y="237"/>
                      </a:cubicBezTo>
                      <a:cubicBezTo>
                        <a:pt x="1141" y="206"/>
                        <a:pt x="1171" y="140"/>
                        <a:pt x="1175" y="101"/>
                      </a:cubicBezTo>
                      <a:cubicBezTo>
                        <a:pt x="1179" y="62"/>
                        <a:pt x="1153" y="2"/>
                        <a:pt x="1142" y="2"/>
                      </a:cubicBezTo>
                      <a:cubicBezTo>
                        <a:pt x="1131" y="2"/>
                        <a:pt x="1105" y="59"/>
                        <a:pt x="1109" y="99"/>
                      </a:cubicBezTo>
                      <a:cubicBezTo>
                        <a:pt x="1113" y="139"/>
                        <a:pt x="1146" y="209"/>
                        <a:pt x="1169" y="240"/>
                      </a:cubicBezTo>
                      <a:cubicBezTo>
                        <a:pt x="1192" y="271"/>
                        <a:pt x="1223" y="288"/>
                        <a:pt x="1250" y="288"/>
                      </a:cubicBezTo>
                      <a:cubicBezTo>
                        <a:pt x="1277" y="288"/>
                        <a:pt x="1307" y="270"/>
                        <a:pt x="1331" y="239"/>
                      </a:cubicBezTo>
                      <a:cubicBezTo>
                        <a:pt x="1355" y="208"/>
                        <a:pt x="1389" y="141"/>
                        <a:pt x="1394" y="102"/>
                      </a:cubicBezTo>
                      <a:cubicBezTo>
                        <a:pt x="1399" y="63"/>
                        <a:pt x="1370" y="3"/>
                        <a:pt x="1359" y="3"/>
                      </a:cubicBezTo>
                      <a:cubicBezTo>
                        <a:pt x="1348" y="3"/>
                        <a:pt x="1322" y="62"/>
                        <a:pt x="1326" y="101"/>
                      </a:cubicBezTo>
                      <a:cubicBezTo>
                        <a:pt x="1330" y="140"/>
                        <a:pt x="1362" y="207"/>
                        <a:pt x="1385" y="239"/>
                      </a:cubicBezTo>
                      <a:cubicBezTo>
                        <a:pt x="1408" y="271"/>
                        <a:pt x="1437" y="290"/>
                        <a:pt x="1464" y="290"/>
                      </a:cubicBezTo>
                      <a:cubicBezTo>
                        <a:pt x="1491" y="290"/>
                        <a:pt x="1524" y="272"/>
                        <a:pt x="1547" y="240"/>
                      </a:cubicBezTo>
                      <a:cubicBezTo>
                        <a:pt x="1570" y="208"/>
                        <a:pt x="1598" y="140"/>
                        <a:pt x="1602" y="101"/>
                      </a:cubicBezTo>
                      <a:cubicBezTo>
                        <a:pt x="1606" y="62"/>
                        <a:pt x="1585" y="3"/>
                        <a:pt x="1574" y="3"/>
                      </a:cubicBezTo>
                      <a:cubicBezTo>
                        <a:pt x="1563" y="3"/>
                        <a:pt x="1534" y="60"/>
                        <a:pt x="1538" y="99"/>
                      </a:cubicBezTo>
                      <a:cubicBezTo>
                        <a:pt x="1542" y="138"/>
                        <a:pt x="1574" y="208"/>
                        <a:pt x="1598" y="240"/>
                      </a:cubicBezTo>
                      <a:cubicBezTo>
                        <a:pt x="1622" y="272"/>
                        <a:pt x="1654" y="290"/>
                        <a:pt x="1680" y="290"/>
                      </a:cubicBezTo>
                      <a:cubicBezTo>
                        <a:pt x="1706" y="290"/>
                        <a:pt x="1738" y="264"/>
                        <a:pt x="1757" y="240"/>
                      </a:cubicBezTo>
                      <a:cubicBezTo>
                        <a:pt x="1776" y="216"/>
                        <a:pt x="1788" y="162"/>
                        <a:pt x="1796" y="146"/>
                      </a:cubicBezTo>
                      <a:cubicBezTo>
                        <a:pt x="1804" y="130"/>
                        <a:pt x="1793" y="146"/>
                        <a:pt x="1806" y="146"/>
                      </a:cubicBezTo>
                      <a:cubicBezTo>
                        <a:pt x="1819" y="146"/>
                        <a:pt x="1861" y="144"/>
                        <a:pt x="1875" y="144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" name="Freeform 11"/>
                <p:cNvSpPr>
                  <a:spLocks noChangeArrowheads="1"/>
                </p:cNvSpPr>
                <p:nvPr/>
              </p:nvSpPr>
              <p:spPr bwMode="auto">
                <a:xfrm rot="5400000">
                  <a:off x="3770" y="1095"/>
                  <a:ext cx="616" cy="104"/>
                </a:xfrm>
                <a:custGeom>
                  <a:avLst/>
                  <a:gdLst>
                    <a:gd name="T0" fmla="*/ 0 w 1875"/>
                    <a:gd name="T1" fmla="*/ 1 h 290"/>
                    <a:gd name="T2" fmla="*/ 0 w 1875"/>
                    <a:gd name="T3" fmla="*/ 1 h 290"/>
                    <a:gd name="T4" fmla="*/ 0 w 1875"/>
                    <a:gd name="T5" fmla="*/ 1 h 290"/>
                    <a:gd name="T6" fmla="*/ 0 w 1875"/>
                    <a:gd name="T7" fmla="*/ 1 h 290"/>
                    <a:gd name="T8" fmla="*/ 1 w 1875"/>
                    <a:gd name="T9" fmla="*/ 2 h 290"/>
                    <a:gd name="T10" fmla="*/ 1 w 1875"/>
                    <a:gd name="T11" fmla="*/ 1 h 290"/>
                    <a:gd name="T12" fmla="*/ 1 w 1875"/>
                    <a:gd name="T13" fmla="*/ 1 h 290"/>
                    <a:gd name="T14" fmla="*/ 1 w 1875"/>
                    <a:gd name="T15" fmla="*/ 0 h 290"/>
                    <a:gd name="T16" fmla="*/ 1 w 1875"/>
                    <a:gd name="T17" fmla="*/ 1 h 290"/>
                    <a:gd name="T18" fmla="*/ 1 w 1875"/>
                    <a:gd name="T19" fmla="*/ 1 h 290"/>
                    <a:gd name="T20" fmla="*/ 2 w 1875"/>
                    <a:gd name="T21" fmla="*/ 2 h 290"/>
                    <a:gd name="T22" fmla="*/ 2 w 1875"/>
                    <a:gd name="T23" fmla="*/ 1 h 290"/>
                    <a:gd name="T24" fmla="*/ 2 w 1875"/>
                    <a:gd name="T25" fmla="*/ 1 h 290"/>
                    <a:gd name="T26" fmla="*/ 2 w 1875"/>
                    <a:gd name="T27" fmla="*/ 0 h 290"/>
                    <a:gd name="T28" fmla="*/ 2 w 1875"/>
                    <a:gd name="T29" fmla="*/ 1 h 290"/>
                    <a:gd name="T30" fmla="*/ 2 w 1875"/>
                    <a:gd name="T31" fmla="*/ 1 h 290"/>
                    <a:gd name="T32" fmla="*/ 2 w 1875"/>
                    <a:gd name="T33" fmla="*/ 2 h 290"/>
                    <a:gd name="T34" fmla="*/ 3 w 1875"/>
                    <a:gd name="T35" fmla="*/ 1 h 290"/>
                    <a:gd name="T36" fmla="*/ 3 w 1875"/>
                    <a:gd name="T37" fmla="*/ 0 h 290"/>
                    <a:gd name="T38" fmla="*/ 3 w 1875"/>
                    <a:gd name="T39" fmla="*/ 0 h 290"/>
                    <a:gd name="T40" fmla="*/ 3 w 1875"/>
                    <a:gd name="T41" fmla="*/ 1 h 290"/>
                    <a:gd name="T42" fmla="*/ 3 w 1875"/>
                    <a:gd name="T43" fmla="*/ 1 h 290"/>
                    <a:gd name="T44" fmla="*/ 3 w 1875"/>
                    <a:gd name="T45" fmla="*/ 2 h 290"/>
                    <a:gd name="T46" fmla="*/ 4 w 1875"/>
                    <a:gd name="T47" fmla="*/ 1 h 290"/>
                    <a:gd name="T48" fmla="*/ 4 w 1875"/>
                    <a:gd name="T49" fmla="*/ 1 h 290"/>
                    <a:gd name="T50" fmla="*/ 4 w 1875"/>
                    <a:gd name="T51" fmla="*/ 0 h 290"/>
                    <a:gd name="T52" fmla="*/ 4 w 1875"/>
                    <a:gd name="T53" fmla="*/ 1 h 290"/>
                    <a:gd name="T54" fmla="*/ 4 w 1875"/>
                    <a:gd name="T55" fmla="*/ 1 h 290"/>
                    <a:gd name="T56" fmla="*/ 4 w 1875"/>
                    <a:gd name="T57" fmla="*/ 2 h 290"/>
                    <a:gd name="T58" fmla="*/ 4 w 1875"/>
                    <a:gd name="T59" fmla="*/ 1 h 290"/>
                    <a:gd name="T60" fmla="*/ 5 w 1875"/>
                    <a:gd name="T61" fmla="*/ 1 h 290"/>
                    <a:gd name="T62" fmla="*/ 4 w 1875"/>
                    <a:gd name="T63" fmla="*/ 0 h 290"/>
                    <a:gd name="T64" fmla="*/ 4 w 1875"/>
                    <a:gd name="T65" fmla="*/ 1 h 290"/>
                    <a:gd name="T66" fmla="*/ 4 w 1875"/>
                    <a:gd name="T67" fmla="*/ 1 h 290"/>
                    <a:gd name="T68" fmla="*/ 5 w 1875"/>
                    <a:gd name="T69" fmla="*/ 2 h 290"/>
                    <a:gd name="T70" fmla="*/ 5 w 1875"/>
                    <a:gd name="T71" fmla="*/ 1 h 290"/>
                    <a:gd name="T72" fmla="*/ 5 w 1875"/>
                    <a:gd name="T73" fmla="*/ 1 h 290"/>
                    <a:gd name="T74" fmla="*/ 5 w 1875"/>
                    <a:gd name="T75" fmla="*/ 0 h 290"/>
                    <a:gd name="T76" fmla="*/ 5 w 1875"/>
                    <a:gd name="T77" fmla="*/ 1 h 290"/>
                    <a:gd name="T78" fmla="*/ 5 w 1875"/>
                    <a:gd name="T79" fmla="*/ 1 h 290"/>
                    <a:gd name="T80" fmla="*/ 6 w 1875"/>
                    <a:gd name="T81" fmla="*/ 2 h 290"/>
                    <a:gd name="T82" fmla="*/ 6 w 1875"/>
                    <a:gd name="T83" fmla="*/ 1 h 290"/>
                    <a:gd name="T84" fmla="*/ 6 w 1875"/>
                    <a:gd name="T85" fmla="*/ 1 h 290"/>
                    <a:gd name="T86" fmla="*/ 6 w 1875"/>
                    <a:gd name="T87" fmla="*/ 0 h 290"/>
                    <a:gd name="T88" fmla="*/ 6 w 1875"/>
                    <a:gd name="T89" fmla="*/ 1 h 290"/>
                    <a:gd name="T90" fmla="*/ 6 w 1875"/>
                    <a:gd name="T91" fmla="*/ 1 h 290"/>
                    <a:gd name="T92" fmla="*/ 6 w 1875"/>
                    <a:gd name="T93" fmla="*/ 2 h 290"/>
                    <a:gd name="T94" fmla="*/ 7 w 1875"/>
                    <a:gd name="T95" fmla="*/ 1 h 290"/>
                    <a:gd name="T96" fmla="*/ 7 w 1875"/>
                    <a:gd name="T97" fmla="*/ 1 h 290"/>
                    <a:gd name="T98" fmla="*/ 7 w 1875"/>
                    <a:gd name="T99" fmla="*/ 1 h 290"/>
                    <a:gd name="T100" fmla="*/ 7 w 1875"/>
                    <a:gd name="T101" fmla="*/ 1 h 290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875"/>
                    <a:gd name="T154" fmla="*/ 0 h 290"/>
                    <a:gd name="T155" fmla="*/ 1875 w 1875"/>
                    <a:gd name="T156" fmla="*/ 290 h 290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875" h="290">
                      <a:moveTo>
                        <a:pt x="0" y="143"/>
                      </a:moveTo>
                      <a:cubicBezTo>
                        <a:pt x="9" y="143"/>
                        <a:pt x="43" y="143"/>
                        <a:pt x="53" y="143"/>
                      </a:cubicBezTo>
                      <a:cubicBezTo>
                        <a:pt x="63" y="143"/>
                        <a:pt x="51" y="128"/>
                        <a:pt x="59" y="144"/>
                      </a:cubicBezTo>
                      <a:cubicBezTo>
                        <a:pt x="67" y="160"/>
                        <a:pt x="82" y="215"/>
                        <a:pt x="102" y="239"/>
                      </a:cubicBezTo>
                      <a:cubicBezTo>
                        <a:pt x="122" y="263"/>
                        <a:pt x="153" y="288"/>
                        <a:pt x="179" y="288"/>
                      </a:cubicBezTo>
                      <a:cubicBezTo>
                        <a:pt x="205" y="288"/>
                        <a:pt x="235" y="270"/>
                        <a:pt x="258" y="239"/>
                      </a:cubicBezTo>
                      <a:cubicBezTo>
                        <a:pt x="281" y="208"/>
                        <a:pt x="314" y="141"/>
                        <a:pt x="318" y="102"/>
                      </a:cubicBezTo>
                      <a:cubicBezTo>
                        <a:pt x="322" y="63"/>
                        <a:pt x="295" y="2"/>
                        <a:pt x="285" y="2"/>
                      </a:cubicBezTo>
                      <a:cubicBezTo>
                        <a:pt x="275" y="2"/>
                        <a:pt x="250" y="61"/>
                        <a:pt x="255" y="101"/>
                      </a:cubicBezTo>
                      <a:cubicBezTo>
                        <a:pt x="260" y="141"/>
                        <a:pt x="291" y="208"/>
                        <a:pt x="314" y="240"/>
                      </a:cubicBezTo>
                      <a:cubicBezTo>
                        <a:pt x="337" y="272"/>
                        <a:pt x="368" y="290"/>
                        <a:pt x="395" y="290"/>
                      </a:cubicBezTo>
                      <a:cubicBezTo>
                        <a:pt x="422" y="290"/>
                        <a:pt x="453" y="269"/>
                        <a:pt x="476" y="237"/>
                      </a:cubicBezTo>
                      <a:cubicBezTo>
                        <a:pt x="499" y="205"/>
                        <a:pt x="527" y="137"/>
                        <a:pt x="531" y="98"/>
                      </a:cubicBezTo>
                      <a:cubicBezTo>
                        <a:pt x="535" y="59"/>
                        <a:pt x="508" y="2"/>
                        <a:pt x="498" y="2"/>
                      </a:cubicBezTo>
                      <a:cubicBezTo>
                        <a:pt x="488" y="2"/>
                        <a:pt x="464" y="59"/>
                        <a:pt x="468" y="98"/>
                      </a:cubicBezTo>
                      <a:cubicBezTo>
                        <a:pt x="472" y="137"/>
                        <a:pt x="501" y="204"/>
                        <a:pt x="524" y="236"/>
                      </a:cubicBezTo>
                      <a:cubicBezTo>
                        <a:pt x="547" y="268"/>
                        <a:pt x="578" y="290"/>
                        <a:pt x="605" y="290"/>
                      </a:cubicBezTo>
                      <a:cubicBezTo>
                        <a:pt x="632" y="290"/>
                        <a:pt x="665" y="268"/>
                        <a:pt x="689" y="236"/>
                      </a:cubicBezTo>
                      <a:cubicBezTo>
                        <a:pt x="713" y="204"/>
                        <a:pt x="743" y="134"/>
                        <a:pt x="747" y="95"/>
                      </a:cubicBezTo>
                      <a:cubicBezTo>
                        <a:pt x="751" y="56"/>
                        <a:pt x="725" y="0"/>
                        <a:pt x="714" y="0"/>
                      </a:cubicBezTo>
                      <a:cubicBezTo>
                        <a:pt x="703" y="0"/>
                        <a:pt x="677" y="59"/>
                        <a:pt x="681" y="98"/>
                      </a:cubicBezTo>
                      <a:cubicBezTo>
                        <a:pt x="685" y="137"/>
                        <a:pt x="715" y="202"/>
                        <a:pt x="738" y="234"/>
                      </a:cubicBezTo>
                      <a:cubicBezTo>
                        <a:pt x="761" y="266"/>
                        <a:pt x="794" y="290"/>
                        <a:pt x="822" y="290"/>
                      </a:cubicBezTo>
                      <a:cubicBezTo>
                        <a:pt x="850" y="290"/>
                        <a:pt x="882" y="269"/>
                        <a:pt x="905" y="237"/>
                      </a:cubicBezTo>
                      <a:cubicBezTo>
                        <a:pt x="928" y="205"/>
                        <a:pt x="958" y="138"/>
                        <a:pt x="962" y="99"/>
                      </a:cubicBezTo>
                      <a:cubicBezTo>
                        <a:pt x="966" y="60"/>
                        <a:pt x="938" y="2"/>
                        <a:pt x="927" y="2"/>
                      </a:cubicBezTo>
                      <a:cubicBezTo>
                        <a:pt x="916" y="2"/>
                        <a:pt x="891" y="60"/>
                        <a:pt x="896" y="99"/>
                      </a:cubicBezTo>
                      <a:cubicBezTo>
                        <a:pt x="901" y="138"/>
                        <a:pt x="933" y="208"/>
                        <a:pt x="956" y="239"/>
                      </a:cubicBezTo>
                      <a:cubicBezTo>
                        <a:pt x="979" y="270"/>
                        <a:pt x="1008" y="288"/>
                        <a:pt x="1035" y="288"/>
                      </a:cubicBezTo>
                      <a:cubicBezTo>
                        <a:pt x="1062" y="288"/>
                        <a:pt x="1095" y="268"/>
                        <a:pt x="1118" y="237"/>
                      </a:cubicBezTo>
                      <a:cubicBezTo>
                        <a:pt x="1141" y="206"/>
                        <a:pt x="1171" y="140"/>
                        <a:pt x="1175" y="101"/>
                      </a:cubicBezTo>
                      <a:cubicBezTo>
                        <a:pt x="1179" y="62"/>
                        <a:pt x="1153" y="2"/>
                        <a:pt x="1142" y="2"/>
                      </a:cubicBezTo>
                      <a:cubicBezTo>
                        <a:pt x="1131" y="2"/>
                        <a:pt x="1105" y="59"/>
                        <a:pt x="1109" y="99"/>
                      </a:cubicBezTo>
                      <a:cubicBezTo>
                        <a:pt x="1113" y="139"/>
                        <a:pt x="1146" y="209"/>
                        <a:pt x="1169" y="240"/>
                      </a:cubicBezTo>
                      <a:cubicBezTo>
                        <a:pt x="1192" y="271"/>
                        <a:pt x="1223" y="288"/>
                        <a:pt x="1250" y="288"/>
                      </a:cubicBezTo>
                      <a:cubicBezTo>
                        <a:pt x="1277" y="288"/>
                        <a:pt x="1307" y="270"/>
                        <a:pt x="1331" y="239"/>
                      </a:cubicBezTo>
                      <a:cubicBezTo>
                        <a:pt x="1355" y="208"/>
                        <a:pt x="1389" y="141"/>
                        <a:pt x="1394" y="102"/>
                      </a:cubicBezTo>
                      <a:cubicBezTo>
                        <a:pt x="1399" y="63"/>
                        <a:pt x="1370" y="3"/>
                        <a:pt x="1359" y="3"/>
                      </a:cubicBezTo>
                      <a:cubicBezTo>
                        <a:pt x="1348" y="3"/>
                        <a:pt x="1322" y="62"/>
                        <a:pt x="1326" y="101"/>
                      </a:cubicBezTo>
                      <a:cubicBezTo>
                        <a:pt x="1330" y="140"/>
                        <a:pt x="1362" y="207"/>
                        <a:pt x="1385" y="239"/>
                      </a:cubicBezTo>
                      <a:cubicBezTo>
                        <a:pt x="1408" y="271"/>
                        <a:pt x="1437" y="290"/>
                        <a:pt x="1464" y="290"/>
                      </a:cubicBezTo>
                      <a:cubicBezTo>
                        <a:pt x="1491" y="290"/>
                        <a:pt x="1524" y="272"/>
                        <a:pt x="1547" y="240"/>
                      </a:cubicBezTo>
                      <a:cubicBezTo>
                        <a:pt x="1570" y="208"/>
                        <a:pt x="1598" y="140"/>
                        <a:pt x="1602" y="101"/>
                      </a:cubicBezTo>
                      <a:cubicBezTo>
                        <a:pt x="1606" y="62"/>
                        <a:pt x="1585" y="3"/>
                        <a:pt x="1574" y="3"/>
                      </a:cubicBezTo>
                      <a:cubicBezTo>
                        <a:pt x="1563" y="3"/>
                        <a:pt x="1534" y="60"/>
                        <a:pt x="1538" y="99"/>
                      </a:cubicBezTo>
                      <a:cubicBezTo>
                        <a:pt x="1542" y="138"/>
                        <a:pt x="1574" y="208"/>
                        <a:pt x="1598" y="240"/>
                      </a:cubicBezTo>
                      <a:cubicBezTo>
                        <a:pt x="1622" y="272"/>
                        <a:pt x="1654" y="290"/>
                        <a:pt x="1680" y="290"/>
                      </a:cubicBezTo>
                      <a:cubicBezTo>
                        <a:pt x="1706" y="290"/>
                        <a:pt x="1738" y="264"/>
                        <a:pt x="1757" y="240"/>
                      </a:cubicBezTo>
                      <a:cubicBezTo>
                        <a:pt x="1776" y="216"/>
                        <a:pt x="1788" y="162"/>
                        <a:pt x="1796" y="146"/>
                      </a:cubicBezTo>
                      <a:cubicBezTo>
                        <a:pt x="1804" y="130"/>
                        <a:pt x="1793" y="146"/>
                        <a:pt x="1806" y="146"/>
                      </a:cubicBezTo>
                      <a:cubicBezTo>
                        <a:pt x="1819" y="146"/>
                        <a:pt x="1861" y="144"/>
                        <a:pt x="1875" y="144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3001" y="1494"/>
                  <a:ext cx="694" cy="111"/>
                </a:xfrm>
                <a:prstGeom prst="line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" name="Line 13"/>
                <p:cNvSpPr>
                  <a:spLocks noChangeShapeType="1"/>
                </p:cNvSpPr>
                <p:nvPr/>
              </p:nvSpPr>
              <p:spPr bwMode="auto">
                <a:xfrm>
                  <a:off x="4036" y="1514"/>
                  <a:ext cx="623" cy="63"/>
                </a:xfrm>
                <a:prstGeom prst="line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" name="Oval 14"/>
                <p:cNvSpPr>
                  <a:spLocks noChangeArrowheads="1"/>
                </p:cNvSpPr>
                <p:nvPr/>
              </p:nvSpPr>
              <p:spPr bwMode="auto">
                <a:xfrm>
                  <a:off x="3599" y="1381"/>
                  <a:ext cx="557" cy="259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6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2522" y="1362"/>
                  <a:ext cx="618" cy="336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squar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 algn="ctr"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000" b="1" dirty="0" err="1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p</a:t>
                  </a:r>
                  <a:endParaRPr lang="en-GB" sz="20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endParaRPr>
                </a:p>
              </p:txBody>
            </p:sp>
            <p:sp>
              <p:nvSpPr>
                <p:cNvPr id="27" name="Freeform 16"/>
                <p:cNvSpPr>
                  <a:spLocks noChangeArrowheads="1"/>
                </p:cNvSpPr>
                <p:nvPr/>
              </p:nvSpPr>
              <p:spPr bwMode="auto">
                <a:xfrm>
                  <a:off x="3401" y="840"/>
                  <a:ext cx="635" cy="85"/>
                </a:xfrm>
                <a:custGeom>
                  <a:avLst/>
                  <a:gdLst>
                    <a:gd name="T0" fmla="*/ 0 w 777"/>
                    <a:gd name="T1" fmla="*/ 14 h 133"/>
                    <a:gd name="T2" fmla="*/ 74 w 777"/>
                    <a:gd name="T3" fmla="*/ 2 h 133"/>
                    <a:gd name="T4" fmla="*/ 284 w 777"/>
                    <a:gd name="T5" fmla="*/ 1 h 133"/>
                    <a:gd name="T6" fmla="*/ 0 60000 65536"/>
                    <a:gd name="T7" fmla="*/ 0 60000 65536"/>
                    <a:gd name="T8" fmla="*/ 0 60000 65536"/>
                    <a:gd name="T9" fmla="*/ 0 w 777"/>
                    <a:gd name="T10" fmla="*/ 0 h 133"/>
                    <a:gd name="T11" fmla="*/ 777 w 777"/>
                    <a:gd name="T12" fmla="*/ 133 h 1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77" h="133">
                      <a:moveTo>
                        <a:pt x="0" y="133"/>
                      </a:moveTo>
                      <a:cubicBezTo>
                        <a:pt x="33" y="114"/>
                        <a:pt x="72" y="42"/>
                        <a:pt x="201" y="21"/>
                      </a:cubicBezTo>
                      <a:cubicBezTo>
                        <a:pt x="330" y="0"/>
                        <a:pt x="657" y="9"/>
                        <a:pt x="777" y="6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Freeform 17"/>
                <p:cNvSpPr>
                  <a:spLocks noChangeArrowheads="1"/>
                </p:cNvSpPr>
                <p:nvPr/>
              </p:nvSpPr>
              <p:spPr bwMode="auto">
                <a:xfrm flipH="1">
                  <a:off x="4032" y="840"/>
                  <a:ext cx="408" cy="85"/>
                </a:xfrm>
                <a:custGeom>
                  <a:avLst/>
                  <a:gdLst>
                    <a:gd name="T0" fmla="*/ 0 w 777"/>
                    <a:gd name="T1" fmla="*/ 14 h 133"/>
                    <a:gd name="T2" fmla="*/ 8 w 777"/>
                    <a:gd name="T3" fmla="*/ 2 h 133"/>
                    <a:gd name="T4" fmla="*/ 31 w 777"/>
                    <a:gd name="T5" fmla="*/ 1 h 133"/>
                    <a:gd name="T6" fmla="*/ 0 60000 65536"/>
                    <a:gd name="T7" fmla="*/ 0 60000 65536"/>
                    <a:gd name="T8" fmla="*/ 0 60000 65536"/>
                    <a:gd name="T9" fmla="*/ 0 w 777"/>
                    <a:gd name="T10" fmla="*/ 0 h 133"/>
                    <a:gd name="T11" fmla="*/ 777 w 777"/>
                    <a:gd name="T12" fmla="*/ 133 h 1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77" h="133">
                      <a:moveTo>
                        <a:pt x="0" y="133"/>
                      </a:moveTo>
                      <a:cubicBezTo>
                        <a:pt x="33" y="114"/>
                        <a:pt x="72" y="42"/>
                        <a:pt x="201" y="21"/>
                      </a:cubicBezTo>
                      <a:cubicBezTo>
                        <a:pt x="330" y="0"/>
                        <a:pt x="657" y="9"/>
                        <a:pt x="777" y="6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Freeform 18"/>
                <p:cNvSpPr>
                  <a:spLocks noChangeArrowheads="1"/>
                </p:cNvSpPr>
                <p:nvPr/>
              </p:nvSpPr>
              <p:spPr bwMode="auto">
                <a:xfrm flipH="1" flipV="1">
                  <a:off x="4032" y="932"/>
                  <a:ext cx="408" cy="85"/>
                </a:xfrm>
                <a:custGeom>
                  <a:avLst/>
                  <a:gdLst>
                    <a:gd name="T0" fmla="*/ 0 w 777"/>
                    <a:gd name="T1" fmla="*/ 14 h 133"/>
                    <a:gd name="T2" fmla="*/ 8 w 777"/>
                    <a:gd name="T3" fmla="*/ 2 h 133"/>
                    <a:gd name="T4" fmla="*/ 31 w 777"/>
                    <a:gd name="T5" fmla="*/ 1 h 133"/>
                    <a:gd name="T6" fmla="*/ 0 60000 65536"/>
                    <a:gd name="T7" fmla="*/ 0 60000 65536"/>
                    <a:gd name="T8" fmla="*/ 0 60000 65536"/>
                    <a:gd name="T9" fmla="*/ 0 w 777"/>
                    <a:gd name="T10" fmla="*/ 0 h 133"/>
                    <a:gd name="T11" fmla="*/ 777 w 777"/>
                    <a:gd name="T12" fmla="*/ 133 h 1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77" h="133">
                      <a:moveTo>
                        <a:pt x="0" y="133"/>
                      </a:moveTo>
                      <a:cubicBezTo>
                        <a:pt x="33" y="114"/>
                        <a:pt x="72" y="42"/>
                        <a:pt x="201" y="21"/>
                      </a:cubicBezTo>
                      <a:cubicBezTo>
                        <a:pt x="330" y="0"/>
                        <a:pt x="657" y="9"/>
                        <a:pt x="777" y="6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0" name="Freeform 19"/>
                <p:cNvSpPr>
                  <a:spLocks noChangeArrowheads="1"/>
                </p:cNvSpPr>
                <p:nvPr/>
              </p:nvSpPr>
              <p:spPr bwMode="auto">
                <a:xfrm rot="-1980000">
                  <a:off x="2992" y="740"/>
                  <a:ext cx="384" cy="320"/>
                </a:xfrm>
                <a:custGeom>
                  <a:avLst/>
                  <a:gdLst>
                    <a:gd name="T0" fmla="*/ 40 w 380"/>
                    <a:gd name="T1" fmla="*/ 10 h 311"/>
                    <a:gd name="T2" fmla="*/ 15 w 380"/>
                    <a:gd name="T3" fmla="*/ 81 h 311"/>
                    <a:gd name="T4" fmla="*/ 130 w 380"/>
                    <a:gd name="T5" fmla="*/ 9 h 311"/>
                    <a:gd name="T6" fmla="*/ 79 w 380"/>
                    <a:gd name="T7" fmla="*/ 146 h 311"/>
                    <a:gd name="T8" fmla="*/ 195 w 380"/>
                    <a:gd name="T9" fmla="*/ 76 h 311"/>
                    <a:gd name="T10" fmla="*/ 139 w 380"/>
                    <a:gd name="T11" fmla="*/ 210 h 311"/>
                    <a:gd name="T12" fmla="*/ 260 w 380"/>
                    <a:gd name="T13" fmla="*/ 141 h 311"/>
                    <a:gd name="T14" fmla="*/ 204 w 380"/>
                    <a:gd name="T15" fmla="*/ 273 h 311"/>
                    <a:gd name="T16" fmla="*/ 320 w 380"/>
                    <a:gd name="T17" fmla="*/ 206 h 311"/>
                    <a:gd name="T18" fmla="*/ 269 w 380"/>
                    <a:gd name="T19" fmla="*/ 337 h 311"/>
                    <a:gd name="T20" fmla="*/ 386 w 380"/>
                    <a:gd name="T21" fmla="*/ 271 h 311"/>
                    <a:gd name="T22" fmla="*/ 359 w 380"/>
                    <a:gd name="T23" fmla="*/ 359 h 31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80"/>
                    <a:gd name="T37" fmla="*/ 0 h 311"/>
                    <a:gd name="T38" fmla="*/ 380 w 380"/>
                    <a:gd name="T39" fmla="*/ 311 h 31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80" h="311">
                      <a:moveTo>
                        <a:pt x="40" y="10"/>
                      </a:moveTo>
                      <a:cubicBezTo>
                        <a:pt x="36" y="20"/>
                        <a:pt x="0" y="70"/>
                        <a:pt x="15" y="71"/>
                      </a:cubicBezTo>
                      <a:cubicBezTo>
                        <a:pt x="29" y="70"/>
                        <a:pt x="116" y="0"/>
                        <a:pt x="125" y="9"/>
                      </a:cubicBezTo>
                      <a:cubicBezTo>
                        <a:pt x="136" y="19"/>
                        <a:pt x="64" y="116"/>
                        <a:pt x="74" y="126"/>
                      </a:cubicBezTo>
                      <a:cubicBezTo>
                        <a:pt x="84" y="135"/>
                        <a:pt x="174" y="56"/>
                        <a:pt x="185" y="66"/>
                      </a:cubicBezTo>
                      <a:cubicBezTo>
                        <a:pt x="194" y="75"/>
                        <a:pt x="124" y="172"/>
                        <a:pt x="134" y="182"/>
                      </a:cubicBezTo>
                      <a:cubicBezTo>
                        <a:pt x="145" y="191"/>
                        <a:pt x="235" y="111"/>
                        <a:pt x="245" y="121"/>
                      </a:cubicBezTo>
                      <a:cubicBezTo>
                        <a:pt x="256" y="131"/>
                        <a:pt x="184" y="228"/>
                        <a:pt x="194" y="237"/>
                      </a:cubicBezTo>
                      <a:cubicBezTo>
                        <a:pt x="205" y="247"/>
                        <a:pt x="294" y="169"/>
                        <a:pt x="305" y="179"/>
                      </a:cubicBezTo>
                      <a:cubicBezTo>
                        <a:pt x="315" y="189"/>
                        <a:pt x="244" y="284"/>
                        <a:pt x="254" y="293"/>
                      </a:cubicBezTo>
                      <a:cubicBezTo>
                        <a:pt x="265" y="303"/>
                        <a:pt x="352" y="232"/>
                        <a:pt x="366" y="235"/>
                      </a:cubicBezTo>
                      <a:cubicBezTo>
                        <a:pt x="380" y="238"/>
                        <a:pt x="345" y="295"/>
                        <a:pt x="339" y="311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Text Box 21"/>
                <p:cNvSpPr txBox="1">
                  <a:spLocks noChangeArrowheads="1"/>
                </p:cNvSpPr>
                <p:nvPr/>
              </p:nvSpPr>
              <p:spPr bwMode="auto">
                <a:xfrm>
                  <a:off x="4561" y="1351"/>
                  <a:ext cx="541" cy="336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squar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 algn="ctr"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000" b="1" dirty="0" err="1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p</a:t>
                  </a:r>
                  <a:endParaRPr lang="en-GB" sz="20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endParaRPr>
                </a:p>
              </p:txBody>
            </p:sp>
            <p:sp>
              <p:nvSpPr>
                <p:cNvPr id="33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4721" y="679"/>
                  <a:ext cx="922" cy="273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square" lIns="89280" tIns="8352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 algn="ctr"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000" b="1" baseline="30000" dirty="0" smtClean="0">
                      <a:solidFill>
                        <a:srgbClr val="000000"/>
                      </a:solidFill>
                      <a:latin typeface="Times New Roman" charset="0"/>
                      <a:ea typeface="Times New Roman" charset="0"/>
                      <a:cs typeface="Times New Roman" charset="0"/>
                    </a:rPr>
                    <a:t>VM, </a:t>
                  </a:r>
                  <a:r>
                    <a:rPr lang="en-GB" sz="2000" b="1" baseline="30000" dirty="0" err="1" smtClean="0">
                      <a:solidFill>
                        <a:srgbClr val="000000"/>
                      </a:solidFill>
                      <a:latin typeface="Times New Roman" charset="0"/>
                      <a:ea typeface="Times New Roman" charset="0"/>
                      <a:cs typeface="Times New Roman" charset="0"/>
                    </a:rPr>
                    <a:t>γ</a:t>
                  </a:r>
                  <a:endParaRPr lang="en-GB" sz="2000" b="1" baseline="30000" dirty="0">
                    <a:solidFill>
                      <a:srgbClr val="000000"/>
                    </a:solidFill>
                    <a:latin typeface="Times New Roman" charset="0"/>
                    <a:ea typeface="Times New Roman" charset="0"/>
                    <a:cs typeface="Times New Roman" charset="0"/>
                  </a:endParaRPr>
                </a:p>
              </p:txBody>
            </p:sp>
          </p:grpSp>
          <p:sp>
            <p:nvSpPr>
              <p:cNvPr id="34" name="Text Box 22"/>
              <p:cNvSpPr txBox="1">
                <a:spLocks noChangeArrowheads="1"/>
              </p:cNvSpPr>
              <p:nvPr/>
            </p:nvSpPr>
            <p:spPr bwMode="auto">
              <a:xfrm>
                <a:off x="125127" y="4326061"/>
                <a:ext cx="739210" cy="450591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square" lIns="89280" tIns="83520" rIns="89280" bIns="44640">
                <a:prstTxWarp prst="textNoShape">
                  <a:avLst/>
                </a:prstTxWarp>
                <a:spAutoFit/>
              </a:bodyPr>
              <a:lstStyle/>
              <a:p>
                <a:pPr algn="ctr">
                  <a:lnSpc>
                    <a:spcPct val="93000"/>
                  </a:lnSpc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en-GB" sz="2000" b="1" baseline="30000" dirty="0" err="1" smtClean="0">
                    <a:solidFill>
                      <a:srgbClr val="000000"/>
                    </a:solidFill>
                    <a:latin typeface="Symbol" charset="2"/>
                    <a:ea typeface="Times New Roman" charset="0"/>
                    <a:cs typeface="Symbol" charset="2"/>
                  </a:rPr>
                  <a:t>g</a:t>
                </a:r>
                <a:r>
                  <a:rPr lang="en-GB" sz="2000" b="1" baseline="30000" dirty="0" smtClean="0">
                    <a:solidFill>
                      <a:srgbClr val="000000"/>
                    </a:solidFill>
                    <a:latin typeface="Times New Roman" charset="0"/>
                    <a:ea typeface="Times New Roman" charset="0"/>
                    <a:cs typeface="Times New Roman" charset="0"/>
                  </a:rPr>
                  <a:t>*</a:t>
                </a:r>
                <a:endParaRPr lang="en-GB" sz="2000" b="1" baseline="30000" dirty="0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  <p:cxnSp>
            <p:nvCxnSpPr>
              <p:cNvPr id="36" name="Straight Connector 35"/>
              <p:cNvCxnSpPr/>
              <p:nvPr/>
            </p:nvCxnSpPr>
            <p:spPr>
              <a:xfrm flipV="1">
                <a:off x="3245674" y="4578773"/>
                <a:ext cx="764130" cy="151959"/>
              </a:xfrm>
              <a:prstGeom prst="line">
                <a:avLst/>
              </a:prstGeom>
              <a:ln w="444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TextBox 41"/>
            <p:cNvSpPr txBox="1"/>
            <p:nvPr/>
          </p:nvSpPr>
          <p:spPr>
            <a:xfrm>
              <a:off x="3385070" y="5113076"/>
              <a:ext cx="260971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</a:rPr>
                <a:t>Exclusive diffraction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622134" y="3788671"/>
            <a:ext cx="2222530" cy="1662959"/>
            <a:chOff x="6622134" y="3788671"/>
            <a:chExt cx="2222530" cy="1662959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709174" y="3788671"/>
              <a:ext cx="1919673" cy="1248858"/>
            </a:xfrm>
            <a:prstGeom prst="rect">
              <a:avLst/>
            </a:prstGeom>
          </p:spPr>
        </p:pic>
        <p:sp>
          <p:nvSpPr>
            <p:cNvPr id="43" name="TextBox 42"/>
            <p:cNvSpPr txBox="1"/>
            <p:nvPr/>
          </p:nvSpPr>
          <p:spPr>
            <a:xfrm>
              <a:off x="6622134" y="5113076"/>
              <a:ext cx="22225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 smtClean="0">
                  <a:solidFill>
                    <a:srgbClr val="0000FF"/>
                  </a:solidFill>
                </a:rPr>
                <a:t>Azimuthal</a:t>
              </a:r>
              <a:r>
                <a:rPr lang="en-US" sz="1600" b="1" dirty="0" smtClean="0">
                  <a:solidFill>
                    <a:srgbClr val="0000FF"/>
                  </a:solidFill>
                </a:rPr>
                <a:t> asymmetries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60022" y="5451630"/>
            <a:ext cx="2476270" cy="549237"/>
            <a:chOff x="160022" y="5451630"/>
            <a:chExt cx="2476270" cy="549237"/>
          </a:xfrm>
        </p:grpSpPr>
        <p:sp>
          <p:nvSpPr>
            <p:cNvPr id="44" name="TextBox 43"/>
            <p:cNvSpPr txBox="1"/>
            <p:nvPr/>
          </p:nvSpPr>
          <p:spPr>
            <a:xfrm>
              <a:off x="680020" y="5662313"/>
              <a:ext cx="19562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i="1" dirty="0" smtClean="0">
                  <a:solidFill>
                    <a:srgbClr val="FF0000"/>
                  </a:solidFill>
                </a:rPr>
                <a:t>Longitudinal motion</a:t>
              </a:r>
              <a:endParaRPr lang="en-US" sz="1600" b="1" i="1" dirty="0">
                <a:solidFill>
                  <a:srgbClr val="FF0000"/>
                </a:solidFill>
              </a:endParaRPr>
            </a:p>
          </p:txBody>
        </p:sp>
        <p:sp>
          <p:nvSpPr>
            <p:cNvPr id="47" name="Curved Right Arrow 46"/>
            <p:cNvSpPr/>
            <p:nvPr/>
          </p:nvSpPr>
          <p:spPr>
            <a:xfrm>
              <a:off x="160022" y="5451630"/>
              <a:ext cx="258289" cy="396817"/>
            </a:xfrm>
            <a:prstGeom prst="curv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6553200" y="5451630"/>
            <a:ext cx="2537055" cy="681159"/>
            <a:chOff x="6553200" y="5451630"/>
            <a:chExt cx="2537055" cy="681159"/>
          </a:xfrm>
        </p:grpSpPr>
        <p:sp>
          <p:nvSpPr>
            <p:cNvPr id="46" name="TextBox 45"/>
            <p:cNvSpPr txBox="1"/>
            <p:nvPr/>
          </p:nvSpPr>
          <p:spPr>
            <a:xfrm>
              <a:off x="6553200" y="5548013"/>
              <a:ext cx="2404512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i="1" dirty="0" smtClean="0">
                  <a:solidFill>
                    <a:srgbClr val="FF0000"/>
                  </a:solidFill>
                </a:rPr>
                <a:t>Transverse space and momentum</a:t>
              </a:r>
              <a:endParaRPr lang="en-US" sz="1600" b="1" i="1" dirty="0">
                <a:solidFill>
                  <a:srgbClr val="FF0000"/>
                </a:solidFill>
              </a:endParaRPr>
            </a:p>
          </p:txBody>
        </p:sp>
        <p:sp>
          <p:nvSpPr>
            <p:cNvPr id="49" name="Curved Left Arrow 48"/>
            <p:cNvSpPr/>
            <p:nvPr/>
          </p:nvSpPr>
          <p:spPr>
            <a:xfrm>
              <a:off x="8829385" y="5451630"/>
              <a:ext cx="260870" cy="396817"/>
            </a:xfrm>
            <a:prstGeom prst="curvedLef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3813413" y="5462770"/>
            <a:ext cx="1673843" cy="538097"/>
            <a:chOff x="3813413" y="5462770"/>
            <a:chExt cx="1673843" cy="538097"/>
          </a:xfrm>
        </p:grpSpPr>
        <p:sp>
          <p:nvSpPr>
            <p:cNvPr id="45" name="TextBox 44"/>
            <p:cNvSpPr txBox="1"/>
            <p:nvPr/>
          </p:nvSpPr>
          <p:spPr>
            <a:xfrm>
              <a:off x="3813413" y="5662313"/>
              <a:ext cx="167384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i="1" dirty="0" smtClean="0">
                  <a:solidFill>
                    <a:srgbClr val="FF0000"/>
                  </a:solidFill>
                </a:rPr>
                <a:t>Transverse space</a:t>
              </a:r>
              <a:endParaRPr lang="en-US" sz="1600" b="1" i="1" dirty="0">
                <a:solidFill>
                  <a:srgbClr val="FF0000"/>
                </a:solidFill>
              </a:endParaRPr>
            </a:p>
          </p:txBody>
        </p:sp>
        <p:sp>
          <p:nvSpPr>
            <p:cNvPr id="50" name="Down Arrow 49"/>
            <p:cNvSpPr/>
            <p:nvPr/>
          </p:nvSpPr>
          <p:spPr>
            <a:xfrm>
              <a:off x="4566635" y="5462770"/>
              <a:ext cx="167858" cy="210683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Proton’s </a:t>
            </a:r>
            <a:r>
              <a:rPr lang="en-GB" sz="2900" b="1" dirty="0" err="1" smtClean="0">
                <a:solidFill>
                  <a:srgbClr val="FF0000"/>
                </a:solidFill>
                <a:latin typeface="+mj-lt"/>
              </a:rPr>
              <a:t>helicity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 structure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00957" y="4081863"/>
            <a:ext cx="190700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we know</a:t>
            </a:r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:</a:t>
            </a:r>
          </a:p>
          <a:p>
            <a:r>
              <a:rPr lang="en-US" sz="1600" dirty="0" smtClean="0"/>
              <a:t>Gluon: 20% (RHIC)     </a:t>
            </a:r>
          </a:p>
          <a:p>
            <a:r>
              <a:rPr lang="en-US" sz="1600" dirty="0" smtClean="0"/>
              <a:t>Quarks: 30% (DIS)</a:t>
            </a:r>
          </a:p>
          <a:p>
            <a:r>
              <a:rPr lang="en-US" sz="1600" dirty="0" smtClean="0">
                <a:solidFill>
                  <a:srgbClr val="FF00FF"/>
                </a:solidFill>
              </a:rPr>
              <a:t>MISS 50% </a:t>
            </a:r>
            <a:r>
              <a:rPr lang="en-US" sz="1600" dirty="0" err="1" smtClean="0">
                <a:solidFill>
                  <a:srgbClr val="FF00FF"/>
                </a:solidFill>
                <a:sym typeface="Wingdings"/>
              </a:rPr>
              <a:t></a:t>
            </a:r>
            <a:r>
              <a:rPr lang="en-US" sz="1600" dirty="0" smtClean="0">
                <a:solidFill>
                  <a:srgbClr val="FF00FF"/>
                </a:solidFill>
                <a:sym typeface="Wingdings"/>
              </a:rPr>
              <a:t> low </a:t>
            </a:r>
            <a:r>
              <a:rPr lang="en-US" sz="1600" dirty="0" err="1" smtClean="0">
                <a:solidFill>
                  <a:srgbClr val="FF00FF"/>
                </a:solidFill>
                <a:sym typeface="Wingdings"/>
              </a:rPr>
              <a:t>x</a:t>
            </a:r>
            <a:endParaRPr lang="en-US" sz="1600" dirty="0" smtClean="0">
              <a:solidFill>
                <a:srgbClr val="FF00FF"/>
              </a:solidFill>
            </a:endParaRPr>
          </a:p>
        </p:txBody>
      </p:sp>
      <p:grpSp>
        <p:nvGrpSpPr>
          <p:cNvPr id="33" name="Group 20"/>
          <p:cNvGrpSpPr>
            <a:grpSpLocks/>
          </p:cNvGrpSpPr>
          <p:nvPr/>
        </p:nvGrpSpPr>
        <p:grpSpPr bwMode="auto">
          <a:xfrm>
            <a:off x="6930685" y="4241368"/>
            <a:ext cx="2040561" cy="1788585"/>
            <a:chOff x="1680" y="1103"/>
            <a:chExt cx="2626" cy="2149"/>
          </a:xfrm>
        </p:grpSpPr>
        <p:pic>
          <p:nvPicPr>
            <p:cNvPr id="34" name="Picture 21" descr="nucleonpuzzle"/>
            <p:cNvPicPr>
              <a:picLocks noChangeAspect="1" noChangeArrowheads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3"/>
                <a:stretch>
                  <a:fillRect/>
                </a:stretch>
              </p:blipFill>
            </mc:Choice>
            <mc:Fallback>
              <p:blipFill>
                <a:blip r:embed="rId4"/>
                <a:stretch>
                  <a:fillRect/>
                </a:stretch>
              </p:blipFill>
            </mc:Fallback>
          </mc:AlternateContent>
          <p:spPr bwMode="auto">
            <a:xfrm>
              <a:off x="1680" y="1103"/>
              <a:ext cx="2401" cy="2149"/>
            </a:xfrm>
            <a:prstGeom prst="rect">
              <a:avLst/>
            </a:prstGeom>
            <a:noFill/>
          </p:spPr>
        </p:pic>
        <p:sp>
          <p:nvSpPr>
            <p:cNvPr id="35" name="Text Box 22"/>
            <p:cNvSpPr txBox="1">
              <a:spLocks noChangeArrowheads="1"/>
            </p:cNvSpPr>
            <p:nvPr/>
          </p:nvSpPr>
          <p:spPr bwMode="auto">
            <a:xfrm>
              <a:off x="1819" y="1476"/>
              <a:ext cx="909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S</a:t>
              </a:r>
              <a:r>
                <a:rPr lang="en-US" sz="1600" b="1" baseline="-25000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+mj-lt"/>
                </a:rPr>
                <a:t>q</a:t>
              </a:r>
              <a:r>
                <a:rPr lang="en-US" sz="16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D</a:t>
              </a:r>
              <a:r>
                <a:rPr lang="en-US" sz="16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q</a:t>
              </a:r>
              <a:endParaRPr lang="en-GB" sz="1600" b="1" dirty="0"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sp>
          <p:nvSpPr>
            <p:cNvPr id="36" name="Text Box 23"/>
            <p:cNvSpPr txBox="1">
              <a:spLocks noChangeArrowheads="1"/>
            </p:cNvSpPr>
            <p:nvPr/>
          </p:nvSpPr>
          <p:spPr bwMode="auto">
            <a:xfrm>
              <a:off x="2465" y="2657"/>
              <a:ext cx="594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6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D</a:t>
              </a:r>
              <a:r>
                <a:rPr lang="en-US" sz="16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G</a:t>
              </a:r>
              <a:endParaRPr lang="en-GB" sz="1600" dirty="0">
                <a:solidFill>
                  <a:srgbClr val="FFFFFF"/>
                </a:solidFill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sp>
          <p:nvSpPr>
            <p:cNvPr id="37" name="Text Box 24"/>
            <p:cNvSpPr txBox="1">
              <a:spLocks noChangeArrowheads="1"/>
            </p:cNvSpPr>
            <p:nvPr/>
          </p:nvSpPr>
          <p:spPr bwMode="auto">
            <a:xfrm>
              <a:off x="3059" y="1364"/>
              <a:ext cx="614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L</a:t>
              </a:r>
              <a:r>
                <a:rPr lang="en-US" sz="1600" b="1" baseline="-25000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g</a:t>
              </a:r>
              <a:endParaRPr lang="en-GB" sz="1600" b="1" baseline="-25000" dirty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sp>
          <p:nvSpPr>
            <p:cNvPr id="38" name="Text Box 25"/>
            <p:cNvSpPr txBox="1">
              <a:spLocks noChangeArrowheads="1"/>
            </p:cNvSpPr>
            <p:nvPr/>
          </p:nvSpPr>
          <p:spPr bwMode="auto">
            <a:xfrm>
              <a:off x="1754" y="2109"/>
              <a:ext cx="711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  <a:cs typeface="Symbol" charset="2"/>
                </a:rPr>
                <a:t>S</a:t>
              </a:r>
              <a:r>
                <a:rPr lang="en-US" sz="1600" b="1" baseline="-25000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q</a:t>
              </a:r>
              <a:r>
                <a:rPr lang="en-US" sz="16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L</a:t>
              </a:r>
              <a:r>
                <a:rPr lang="en-US" sz="1600" b="1" baseline="-25000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q</a:t>
              </a:r>
              <a:endParaRPr lang="en-GB" sz="1600" b="1" baseline="-25000" dirty="0"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sp>
          <p:nvSpPr>
            <p:cNvPr id="39" name="Text Box 26"/>
            <p:cNvSpPr txBox="1">
              <a:spLocks noChangeArrowheads="1"/>
            </p:cNvSpPr>
            <p:nvPr/>
          </p:nvSpPr>
          <p:spPr bwMode="auto">
            <a:xfrm>
              <a:off x="3675" y="2200"/>
              <a:ext cx="631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d</a:t>
              </a:r>
              <a:r>
                <a:rPr lang="en-US" sz="1600" b="1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q</a:t>
              </a:r>
              <a:endParaRPr lang="en-GB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graphicFrame>
          <p:nvGraphicFramePr>
            <p:cNvPr id="40" name="Object 27"/>
            <p:cNvGraphicFramePr>
              <a:graphicFrameLocks noChangeAspect="1"/>
            </p:cNvGraphicFramePr>
            <p:nvPr/>
          </p:nvGraphicFramePr>
          <p:xfrm>
            <a:off x="3409" y="2453"/>
            <a:ext cx="264" cy="272"/>
          </p:xfrm>
          <a:graphic>
            <a:graphicData uri="http://schemas.openxmlformats.org/presentationml/2006/ole">
              <p:oleObj spid="_x0000_s308226" name="Equation" r:id="rId5" imgW="419040" imgH="431640" progId="">
                <p:embed/>
              </p:oleObj>
            </a:graphicData>
          </a:graphic>
        </p:graphicFrame>
      </p:grpSp>
      <p:sp>
        <p:nvSpPr>
          <p:cNvPr id="32" name="TextBox 31"/>
          <p:cNvSpPr txBox="1"/>
          <p:nvPr/>
        </p:nvSpPr>
        <p:spPr>
          <a:xfrm>
            <a:off x="188257" y="5207605"/>
            <a:ext cx="611094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Impact of an </a:t>
            </a:r>
            <a:r>
              <a:rPr lang="en-US" b="1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eRHIC</a:t>
            </a:r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: </a:t>
            </a:r>
          </a:p>
          <a:p>
            <a:r>
              <a:rPr lang="en-US" sz="1600" b="1" dirty="0" smtClean="0">
                <a:cs typeface="Symbol" charset="2"/>
              </a:rPr>
              <a:t>The </a:t>
            </a:r>
            <a:r>
              <a:rPr lang="en-US" sz="1600" b="1" dirty="0" err="1" smtClean="0">
                <a:cs typeface="Symbol" charset="2"/>
              </a:rPr>
              <a:t>x</a:t>
            </a:r>
            <a:r>
              <a:rPr lang="en-US" sz="1600" b="1" dirty="0" smtClean="0">
                <a:cs typeface="Symbol" charset="2"/>
              </a:rPr>
              <a:t>-range will be</a:t>
            </a:r>
            <a:r>
              <a:rPr lang="en-US" sz="1600" b="1" dirty="0" smtClean="0"/>
              <a:t> extended of three orders of magnitude, allowing an extremely precise measurement in the earlier poorly known area </a:t>
            </a:r>
            <a:endParaRPr lang="en-US" sz="16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11188700" y="31877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pSp>
        <p:nvGrpSpPr>
          <p:cNvPr id="44" name="Group 43"/>
          <p:cNvGrpSpPr/>
          <p:nvPr/>
        </p:nvGrpSpPr>
        <p:grpSpPr>
          <a:xfrm>
            <a:off x="47257" y="666018"/>
            <a:ext cx="2657843" cy="3621389"/>
            <a:chOff x="1028142" y="577712"/>
            <a:chExt cx="2657843" cy="3621389"/>
          </a:xfrm>
        </p:grpSpPr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  </a:ext>
              </a:extLst>
            </a:blip>
            <a:stretch>
              <a:fillRect/>
            </a:stretch>
          </p:blipFill>
          <p:spPr>
            <a:xfrm>
              <a:off x="1028142" y="577712"/>
              <a:ext cx="2425250" cy="3415845"/>
            </a:xfrm>
            <a:prstGeom prst="rect">
              <a:avLst/>
            </a:prstGeom>
          </p:spPr>
        </p:pic>
        <p:sp>
          <p:nvSpPr>
            <p:cNvPr id="46" name="TextBox 45"/>
            <p:cNvSpPr txBox="1"/>
            <p:nvPr/>
          </p:nvSpPr>
          <p:spPr>
            <a:xfrm>
              <a:off x="1277190" y="3829769"/>
              <a:ext cx="2408795" cy="369332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/>
              </a:prstTxWarp>
              <a:spAutoFit/>
            </a:bodyPr>
            <a:lstStyle/>
            <a:p>
              <a:r>
                <a:rPr lang="en-US" b="1" dirty="0" smtClean="0">
                  <a:solidFill>
                    <a:srgbClr val="C90000"/>
                  </a:solidFill>
                </a:rPr>
                <a:t>The Spin Sum Rule</a:t>
              </a:r>
              <a:endParaRPr lang="en-US" b="1" dirty="0">
                <a:solidFill>
                  <a:srgbClr val="C90000"/>
                </a:solidFill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239058" y="3324841"/>
              <a:ext cx="15305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8000"/>
                  </a:solidFill>
                </a:rPr>
                <a:t>The Holy </a:t>
              </a:r>
              <a:r>
                <a:rPr lang="en-US" b="1" dirty="0" smtClean="0">
                  <a:solidFill>
                    <a:srgbClr val="008000"/>
                  </a:solidFill>
                </a:rPr>
                <a:t>Grail</a:t>
              </a:r>
              <a:endParaRPr lang="en-US" b="1" dirty="0">
                <a:solidFill>
                  <a:srgbClr val="008000"/>
                </a:solidFill>
              </a:endParaRPr>
            </a:p>
          </p:txBody>
        </p:sp>
      </p:grpSp>
      <p:grpSp>
        <p:nvGrpSpPr>
          <p:cNvPr id="48" name="Gruppierung 40"/>
          <p:cNvGrpSpPr/>
          <p:nvPr/>
        </p:nvGrpSpPr>
        <p:grpSpPr>
          <a:xfrm>
            <a:off x="2741243" y="809570"/>
            <a:ext cx="6095325" cy="3259593"/>
            <a:chOff x="221268" y="736777"/>
            <a:chExt cx="6095325" cy="3383541"/>
          </a:xfrm>
        </p:grpSpPr>
        <p:sp>
          <p:nvSpPr>
            <p:cNvPr id="49" name="Abgerundetes Rechteck 10"/>
            <p:cNvSpPr/>
            <p:nvPr/>
          </p:nvSpPr>
          <p:spPr>
            <a:xfrm>
              <a:off x="221268" y="736777"/>
              <a:ext cx="6095325" cy="3383541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tx1"/>
                </a:solidFill>
                <a:latin typeface="Comic Sans MS"/>
                <a:cs typeface="Comic Sans MS"/>
              </a:endParaRPr>
            </a:p>
          </p:txBody>
        </p:sp>
        <p:pic>
          <p:nvPicPr>
            <p:cNvPr id="50" name="Picture 27" descr="uli_nucleon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29919" y="842963"/>
              <a:ext cx="971572" cy="842963"/>
            </a:xfrm>
            <a:prstGeom prst="rect">
              <a:avLst/>
            </a:prstGeom>
            <a:noFill/>
          </p:spPr>
        </p:pic>
        <p:sp>
          <p:nvSpPr>
            <p:cNvPr id="51" name="Textfeld 13"/>
            <p:cNvSpPr txBox="1"/>
            <p:nvPr/>
          </p:nvSpPr>
          <p:spPr>
            <a:xfrm>
              <a:off x="1293385" y="1036928"/>
              <a:ext cx="1644401" cy="415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  <a:latin typeface="Comic Sans MS"/>
                  <a:cs typeface="Comic Sans MS"/>
                </a:rPr>
                <a:t>spin physics</a:t>
              </a:r>
              <a:endParaRPr lang="en-US" sz="2000" b="1" dirty="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grpSp>
          <p:nvGrpSpPr>
            <p:cNvPr id="52" name="Gruppierung 7"/>
            <p:cNvGrpSpPr/>
            <p:nvPr/>
          </p:nvGrpSpPr>
          <p:grpSpPr>
            <a:xfrm>
              <a:off x="409549" y="1735367"/>
              <a:ext cx="670192" cy="524904"/>
              <a:chOff x="171450" y="2291391"/>
              <a:chExt cx="822748" cy="698500"/>
            </a:xfrm>
          </p:grpSpPr>
          <p:pic>
            <p:nvPicPr>
              <p:cNvPr id="59" name="Bild 15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60" name="Textfeld 16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53" name="Textfeld 17"/>
            <p:cNvSpPr txBox="1"/>
            <p:nvPr/>
          </p:nvSpPr>
          <p:spPr>
            <a:xfrm>
              <a:off x="832745" y="1797731"/>
              <a:ext cx="5483847" cy="6070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what is the polarization of gluons </a:t>
              </a:r>
              <a:r>
                <a:rPr lang="en-US" sz="1600" dirty="0" smtClean="0">
                  <a:latin typeface="Comic Sans MS"/>
                  <a:cs typeface="Comic Sans MS"/>
                </a:rPr>
                <a:t>at small </a:t>
              </a:r>
              <a:r>
                <a:rPr lang="en-US" sz="1600" dirty="0" err="1" smtClean="0">
                  <a:latin typeface="Comic Sans MS"/>
                  <a:cs typeface="Comic Sans MS"/>
                </a:rPr>
                <a:t>x</a:t>
              </a:r>
              <a:r>
                <a:rPr lang="en-US" sz="1600" dirty="0" smtClean="0">
                  <a:latin typeface="Comic Sans MS"/>
                  <a:cs typeface="Comic Sans MS"/>
                </a:rPr>
                <a:t> where they are most abundant</a:t>
              </a:r>
            </a:p>
          </p:txBody>
        </p:sp>
        <p:grpSp>
          <p:nvGrpSpPr>
            <p:cNvPr id="54" name="Gruppierung 7"/>
            <p:cNvGrpSpPr/>
            <p:nvPr/>
          </p:nvGrpSpPr>
          <p:grpSpPr>
            <a:xfrm>
              <a:off x="409549" y="2640421"/>
              <a:ext cx="670192" cy="524904"/>
              <a:chOff x="171450" y="2291391"/>
              <a:chExt cx="822748" cy="698500"/>
            </a:xfrm>
          </p:grpSpPr>
          <p:pic>
            <p:nvPicPr>
              <p:cNvPr id="57" name="Bild 20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58" name="Textfeld 21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55" name="Textfeld 22"/>
            <p:cNvSpPr txBox="1"/>
            <p:nvPr/>
          </p:nvSpPr>
          <p:spPr>
            <a:xfrm>
              <a:off x="832745" y="2679702"/>
              <a:ext cx="5483848" cy="6070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what is the flavor decomposition </a:t>
              </a:r>
              <a:r>
                <a:rPr lang="en-US" sz="1600" dirty="0" smtClean="0">
                  <a:latin typeface="Comic Sans MS"/>
                  <a:cs typeface="Comic Sans MS"/>
                </a:rPr>
                <a:t>of the polarized sea depending on </a:t>
              </a:r>
              <a:r>
                <a:rPr lang="en-US" sz="1600" dirty="0" err="1" smtClean="0">
                  <a:latin typeface="Comic Sans MS"/>
                  <a:cs typeface="Comic Sans MS"/>
                </a:rPr>
                <a:t>x</a:t>
              </a:r>
              <a:endParaRPr lang="en-US" sz="1600" dirty="0" smtClean="0">
                <a:latin typeface="Comic Sans MS"/>
                <a:cs typeface="Comic Sans MS"/>
              </a:endParaRPr>
            </a:p>
          </p:txBody>
        </p:sp>
        <p:sp>
          <p:nvSpPr>
            <p:cNvPr id="56" name="Textfeld 23"/>
            <p:cNvSpPr txBox="1"/>
            <p:nvPr/>
          </p:nvSpPr>
          <p:spPr>
            <a:xfrm>
              <a:off x="386245" y="3599006"/>
              <a:ext cx="5930348" cy="3514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determine quark and gluon </a:t>
              </a:r>
              <a:r>
                <a:rPr lang="en-US" sz="1600" b="1" dirty="0" err="1" smtClean="0">
                  <a:solidFill>
                    <a:srgbClr val="FF0000"/>
                  </a:solidFill>
                  <a:latin typeface="Comic Sans MS"/>
                  <a:cs typeface="Comic Sans MS"/>
                </a:rPr>
                <a:t>contributionsto</a:t>
              </a:r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 </a:t>
              </a:r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the proton spin</a:t>
              </a:r>
              <a:endParaRPr lang="en-US" sz="1600" b="1" dirty="0">
                <a:solidFill>
                  <a:srgbClr val="FF0000"/>
                </a:solidFill>
                <a:latin typeface="Comic Sans MS"/>
                <a:cs typeface="Comic Sans MS"/>
              </a:endParaRPr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2413009" y="4093697"/>
            <a:ext cx="25070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“Helicity sum rule”</a:t>
            </a:r>
            <a:endParaRPr lang="en-US" dirty="0"/>
          </a:p>
        </p:txBody>
      </p:sp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31428343"/>
              </p:ext>
            </p:extLst>
          </p:nvPr>
        </p:nvGraphicFramePr>
        <p:xfrm>
          <a:off x="2618326" y="4487395"/>
          <a:ext cx="3873500" cy="533400"/>
        </p:xfrm>
        <a:graphic>
          <a:graphicData uri="http://schemas.openxmlformats.org/presentationml/2006/ole">
            <p:oleObj spid="_x0000_s308229" name="Equation" r:id="rId9" imgW="3873500" imgH="533400" progId="">
              <p:embed/>
            </p:oleObj>
          </a:graphicData>
        </a:graphic>
      </p:graphicFrame>
      <p:sp>
        <p:nvSpPr>
          <p:cNvPr id="63" name="AutoShape 9"/>
          <p:cNvSpPr>
            <a:spLocks noChangeAspect="1"/>
          </p:cNvSpPr>
          <p:nvPr/>
        </p:nvSpPr>
        <p:spPr bwMode="auto">
          <a:xfrm rot="5400000">
            <a:off x="4845588" y="4758330"/>
            <a:ext cx="96838" cy="582613"/>
          </a:xfrm>
          <a:prstGeom prst="rightBrace">
            <a:avLst>
              <a:gd name="adj1" fmla="val 50137"/>
              <a:gd name="adj2" fmla="val 50000"/>
            </a:avLst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64" name="AutoShape 9"/>
          <p:cNvSpPr>
            <a:spLocks noChangeAspect="1"/>
          </p:cNvSpPr>
          <p:nvPr/>
        </p:nvSpPr>
        <p:spPr bwMode="auto">
          <a:xfrm rot="5400000">
            <a:off x="6081721" y="4715998"/>
            <a:ext cx="96838" cy="582613"/>
          </a:xfrm>
          <a:prstGeom prst="rightBrace">
            <a:avLst>
              <a:gd name="adj1" fmla="val 50137"/>
              <a:gd name="adj2" fmla="val 50000"/>
            </a:avLst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334943" y="5118162"/>
            <a:ext cx="10381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total </a:t>
            </a:r>
            <a:r>
              <a:rPr lang="en-US" sz="1200" dirty="0" err="1" smtClean="0">
                <a:solidFill>
                  <a:srgbClr val="FF0000"/>
                </a:solidFill>
              </a:rPr>
              <a:t>u+d+s</a:t>
            </a:r>
            <a:endParaRPr lang="en-US" sz="1200" dirty="0" smtClean="0">
              <a:solidFill>
                <a:srgbClr val="FF0000"/>
              </a:solidFill>
            </a:endParaRPr>
          </a:p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quark spin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672676" y="5092762"/>
            <a:ext cx="9433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3366FF"/>
                </a:solidFill>
              </a:rPr>
              <a:t>angular </a:t>
            </a:r>
          </a:p>
          <a:p>
            <a:pPr algn="ctr"/>
            <a:r>
              <a:rPr lang="en-US" sz="1200" dirty="0" smtClean="0">
                <a:solidFill>
                  <a:srgbClr val="3366FF"/>
                </a:solidFill>
              </a:rPr>
              <a:t>momentum</a:t>
            </a:r>
          </a:p>
        </p:txBody>
      </p:sp>
      <p:sp>
        <p:nvSpPr>
          <p:cNvPr id="67" name="AutoShape 9"/>
          <p:cNvSpPr>
            <a:spLocks noChangeAspect="1"/>
          </p:cNvSpPr>
          <p:nvPr/>
        </p:nvSpPr>
        <p:spPr bwMode="auto">
          <a:xfrm rot="5400000" flipH="1">
            <a:off x="5380742" y="4424788"/>
            <a:ext cx="101814" cy="303232"/>
          </a:xfrm>
          <a:prstGeom prst="rightBrace">
            <a:avLst>
              <a:gd name="adj1" fmla="val 50137"/>
              <a:gd name="adj2" fmla="val 50000"/>
            </a:avLst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164675" y="4076763"/>
            <a:ext cx="5500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008000"/>
                </a:solidFill>
              </a:rPr>
              <a:t>gluon</a:t>
            </a:r>
          </a:p>
          <a:p>
            <a:pPr algn="ctr"/>
            <a:r>
              <a:rPr lang="en-US" sz="1200" dirty="0" smtClean="0">
                <a:solidFill>
                  <a:srgbClr val="008000"/>
                </a:solidFill>
              </a:rPr>
              <a:t>spin</a:t>
            </a:r>
            <a:endParaRPr lang="en-US" sz="1200" dirty="0">
              <a:solidFill>
                <a:srgbClr val="008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61" grpId="0"/>
      <p:bldP spid="63" grpId="0" animBg="1"/>
      <p:bldP spid="64" grpId="0" animBg="1"/>
      <p:bldP spid="65" grpId="0"/>
      <p:bldP spid="66" grpId="0"/>
      <p:bldP spid="67" grpId="0" animBg="1"/>
      <p:bldP spid="6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 dirty="0"/>
          </a:p>
        </p:txBody>
      </p:sp>
      <p:pic>
        <p:nvPicPr>
          <p:cNvPr id="3" name="Bild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9840" r="6428" b="3516"/>
          <a:stretch/>
        </p:blipFill>
        <p:spPr>
          <a:xfrm>
            <a:off x="199903" y="681038"/>
            <a:ext cx="8080878" cy="5611932"/>
          </a:xfrm>
          <a:prstGeom prst="rect">
            <a:avLst/>
          </a:prstGeom>
        </p:spPr>
      </p:pic>
      <p:sp>
        <p:nvSpPr>
          <p:cNvPr id="4" name="Titel 1"/>
          <p:cNvSpPr txBox="1">
            <a:spLocks/>
          </p:cNvSpPr>
          <p:nvPr/>
        </p:nvSpPr>
        <p:spPr>
          <a:xfrm>
            <a:off x="1160019" y="-116510"/>
            <a:ext cx="7313613" cy="634852"/>
          </a:xfrm>
          <a:prstGeom prst="rect">
            <a:avLst/>
          </a:prstGeom>
          <a:scene3d>
            <a:camera prst="orthographicFront"/>
            <a:lightRig rig="chilly" dir="t"/>
          </a:scene3d>
          <a:sp3d extrusionH="12700">
            <a:extrusionClr>
              <a:schemeClr val="bg1"/>
            </a:extrusionClr>
          </a:sp3d>
        </p:spPr>
        <p:txBody>
          <a:bodyPr vert="horz" lIns="91440" tIns="45720" rIns="91440" bIns="45720" rtlCol="0" anchor="b">
            <a:noAutofit/>
            <a:sp3d extrusionH="12700">
              <a:extrusionClr>
                <a:schemeClr val="bg1"/>
              </a:extrusion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ts val="56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600" b="1" i="0" u="none" strike="noStrike" kern="1200" cap="none" spc="0" normalizeH="0" baseline="0" noProof="0" dirty="0">
              <a:ln>
                <a:noFill/>
              </a:ln>
              <a:gradFill>
                <a:gsLst>
                  <a:gs pos="5000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effectLst>
                <a:outerShdw blurRad="50800" dist="38100" dir="2700000" algn="br">
                  <a:srgbClr val="000000">
                    <a:alpha val="43000"/>
                  </a:srgbClr>
                </a:outerShdw>
              </a:effectLst>
              <a:uLnTx/>
              <a:uFillTx/>
              <a:latin typeface="Comic Sans MS"/>
              <a:ea typeface="+mj-ea"/>
              <a:cs typeface="Comic Sans MS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2766004" y="6106299"/>
            <a:ext cx="35877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lowest x so far </a:t>
            </a:r>
            <a:r>
              <a:rPr lang="en-US" sz="1400" b="1" dirty="0" smtClean="0">
                <a:solidFill>
                  <a:srgbClr val="0000FF"/>
                </a:solidFill>
              </a:rPr>
              <a:t>4.6 x10</a:t>
            </a:r>
            <a:r>
              <a:rPr lang="en-US" sz="1400" b="1" baseline="30000" dirty="0" smtClean="0">
                <a:solidFill>
                  <a:srgbClr val="0000FF"/>
                </a:solidFill>
              </a:rPr>
              <a:t>-3</a:t>
            </a:r>
            <a:r>
              <a:rPr lang="en-US" sz="1400" dirty="0">
                <a:solidFill>
                  <a:srgbClr val="0000FF"/>
                </a:solidFill>
              </a:rPr>
              <a:t> </a:t>
            </a:r>
            <a:r>
              <a:rPr lang="en-US" sz="1400" dirty="0" smtClean="0">
                <a:solidFill>
                  <a:srgbClr val="0000FF"/>
                </a:solidFill>
              </a:rPr>
              <a:t>COMPASS </a:t>
            </a:r>
            <a:endParaRPr lang="en-US" sz="1400" baseline="30000" dirty="0" smtClean="0">
              <a:solidFill>
                <a:srgbClr val="0000FF"/>
              </a:solidFill>
            </a:endParaRPr>
          </a:p>
        </p:txBody>
      </p:sp>
      <p:cxnSp>
        <p:nvCxnSpPr>
          <p:cNvPr id="10" name="Gerade Verbindung mit Pfeil 10"/>
          <p:cNvCxnSpPr/>
          <p:nvPr/>
        </p:nvCxnSpPr>
        <p:spPr>
          <a:xfrm rot="5400000" flipH="1" flipV="1">
            <a:off x="4027667" y="5726607"/>
            <a:ext cx="499163" cy="361823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feld 11"/>
          <p:cNvSpPr txBox="1"/>
          <p:nvPr/>
        </p:nvSpPr>
        <p:spPr>
          <a:xfrm>
            <a:off x="3771900" y="668892"/>
            <a:ext cx="2185020" cy="815608"/>
          </a:xfrm>
          <a:prstGeom prst="rect">
            <a:avLst/>
          </a:prstGeom>
          <a:solidFill>
            <a:srgbClr val="FFF7ED"/>
          </a:solidFill>
          <a:ln>
            <a:solidFill>
              <a:srgbClr val="FFFF66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/>
              <a:t>RHIC pp data</a:t>
            </a:r>
          </a:p>
          <a:p>
            <a:pPr algn="ctr"/>
            <a:r>
              <a:rPr lang="en-US" sz="1100" b="1" dirty="0" smtClean="0"/>
              <a:t>constraining </a:t>
            </a:r>
            <a:r>
              <a:rPr lang="en-US" sz="1100" b="1" dirty="0" err="1" smtClean="0"/>
              <a:t>Δg(x</a:t>
            </a:r>
            <a:r>
              <a:rPr lang="en-US" sz="1100" b="1" dirty="0" smtClean="0"/>
              <a:t>)</a:t>
            </a:r>
          </a:p>
          <a:p>
            <a:pPr algn="ctr">
              <a:spcAft>
                <a:spcPts val="600"/>
              </a:spcAft>
            </a:pPr>
            <a:r>
              <a:rPr lang="en-US" sz="1100" dirty="0" smtClean="0"/>
              <a:t>in approx. </a:t>
            </a:r>
            <a:r>
              <a:rPr lang="en-US" sz="1100" b="1" dirty="0" smtClean="0">
                <a:solidFill>
                  <a:srgbClr val="FF0000"/>
                </a:solidFill>
              </a:rPr>
              <a:t>0.05 &lt; </a:t>
            </a:r>
            <a:r>
              <a:rPr lang="en-US" sz="1100" b="1" dirty="0" err="1" smtClean="0">
                <a:solidFill>
                  <a:srgbClr val="FF0000"/>
                </a:solidFill>
              </a:rPr>
              <a:t>x</a:t>
            </a:r>
            <a:r>
              <a:rPr lang="en-US" sz="1100" b="1" dirty="0" smtClean="0">
                <a:solidFill>
                  <a:srgbClr val="FF0000"/>
                </a:solidFill>
              </a:rPr>
              <a:t> &lt;0.2</a:t>
            </a:r>
          </a:p>
          <a:p>
            <a:pPr algn="ctr"/>
            <a:r>
              <a:rPr lang="en-US" sz="900" dirty="0" smtClean="0"/>
              <a:t>data plotted at </a:t>
            </a:r>
            <a:r>
              <a:rPr lang="en-US" sz="900" dirty="0" err="1" smtClean="0"/>
              <a:t>x</a:t>
            </a:r>
            <a:r>
              <a:rPr lang="en-US" sz="900" baseline="-25000" dirty="0" err="1" smtClean="0"/>
              <a:t>T</a:t>
            </a:r>
            <a:r>
              <a:rPr lang="en-US" sz="900" dirty="0" smtClean="0"/>
              <a:t>=2p</a:t>
            </a:r>
            <a:r>
              <a:rPr lang="en-US" sz="900" baseline="-25000" dirty="0" smtClean="0"/>
              <a:t>T</a:t>
            </a:r>
            <a:r>
              <a:rPr lang="en-US" sz="900" dirty="0" smtClean="0"/>
              <a:t>/√S</a:t>
            </a:r>
            <a:endParaRPr lang="en-US" sz="900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18" name="Pfeil nach links 15"/>
          <p:cNvSpPr/>
          <p:nvPr/>
        </p:nvSpPr>
        <p:spPr>
          <a:xfrm>
            <a:off x="1388756" y="5548065"/>
            <a:ext cx="2866421" cy="151462"/>
          </a:xfrm>
          <a:prstGeom prst="leftArrow">
            <a:avLst>
              <a:gd name="adj1" fmla="val 50000"/>
              <a:gd name="adj2" fmla="val 72856"/>
            </a:avLst>
          </a:prstGeom>
          <a:gradFill flip="none" rotWithShape="1">
            <a:gsLst>
              <a:gs pos="39000">
                <a:srgbClr val="FF0000"/>
              </a:gs>
              <a:gs pos="100000">
                <a:srgbClr val="FFFFFF"/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9" name="Textfeld 16"/>
          <p:cNvSpPr txBox="1"/>
          <p:nvPr/>
        </p:nvSpPr>
        <p:spPr>
          <a:xfrm>
            <a:off x="116436" y="6156144"/>
            <a:ext cx="2499548" cy="692497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/>
              <a:t>eRHIC</a:t>
            </a:r>
            <a:r>
              <a:rPr lang="en-US" sz="1400" b="1" dirty="0" smtClean="0"/>
              <a:t> extends x coverage</a:t>
            </a:r>
          </a:p>
          <a:p>
            <a:pPr algn="ctr"/>
            <a:r>
              <a:rPr lang="en-US" sz="1400" b="1" dirty="0" smtClean="0"/>
              <a:t>by up to 2 decades </a:t>
            </a:r>
          </a:p>
          <a:p>
            <a:pPr algn="ctr"/>
            <a:r>
              <a:rPr lang="en-US" sz="1100" dirty="0" smtClean="0"/>
              <a:t>(at Q</a:t>
            </a:r>
            <a:r>
              <a:rPr lang="en-US" sz="1100" baseline="30000" dirty="0" smtClean="0"/>
              <a:t>2</a:t>
            </a:r>
            <a:r>
              <a:rPr lang="en-US" sz="1100" dirty="0" smtClean="0"/>
              <a:t>=1 GeV</a:t>
            </a:r>
            <a:r>
              <a:rPr lang="en-US" sz="1100" baseline="30000" dirty="0" smtClean="0"/>
              <a:t>2</a:t>
            </a:r>
            <a:r>
              <a:rPr lang="en-US" sz="1100" dirty="0" smtClean="0"/>
              <a:t>) </a:t>
            </a:r>
            <a:endParaRPr lang="en-US" sz="1400" dirty="0"/>
          </a:p>
        </p:txBody>
      </p:sp>
      <p:sp>
        <p:nvSpPr>
          <p:cNvPr id="20" name="Pfeil nach links 6"/>
          <p:cNvSpPr/>
          <p:nvPr/>
        </p:nvSpPr>
        <p:spPr>
          <a:xfrm rot="5400000">
            <a:off x="3781869" y="3905756"/>
            <a:ext cx="2341147" cy="183918"/>
          </a:xfrm>
          <a:prstGeom prst="leftArrow">
            <a:avLst>
              <a:gd name="adj1" fmla="val 50000"/>
              <a:gd name="adj2" fmla="val 72856"/>
            </a:avLst>
          </a:prstGeom>
          <a:gradFill flip="none" rotWithShape="1">
            <a:gsLst>
              <a:gs pos="39000">
                <a:srgbClr val="0000FF"/>
              </a:gs>
              <a:gs pos="100000">
                <a:srgbClr val="FFFFFF"/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feld 7"/>
          <p:cNvSpPr txBox="1"/>
          <p:nvPr/>
        </p:nvSpPr>
        <p:spPr>
          <a:xfrm>
            <a:off x="4607277" y="1756738"/>
            <a:ext cx="1765870" cy="338554"/>
          </a:xfrm>
          <a:prstGeom prst="rect">
            <a:avLst/>
          </a:prstGeom>
          <a:solidFill>
            <a:srgbClr val="0000FF">
              <a:alpha val="25000"/>
            </a:srgbClr>
          </a:solidFill>
          <a:ln w="28575">
            <a:solidFill>
              <a:srgbClr val="0000FF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likewise for Q</a:t>
            </a:r>
            <a:r>
              <a:rPr lang="en-US" sz="1600" b="1" baseline="30000" dirty="0" smtClean="0"/>
              <a:t>2</a:t>
            </a:r>
            <a:r>
              <a:rPr lang="en-US" sz="1400" dirty="0" smtClean="0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 dirty="0"/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3200" dirty="0" smtClean="0">
                <a:solidFill>
                  <a:srgbClr val="FF0000"/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  <a:reflection stA="50000" endPos="50000" dist="12700" dir="5400000" sy="-100000" algn="bl" rotWithShape="0"/>
                </a:effectLst>
                <a:latin typeface="Comic Sans MS"/>
                <a:cs typeface="Comic Sans MS"/>
              </a:rPr>
              <a:t>present </a:t>
            </a:r>
            <a:r>
              <a:rPr lang="en-US" sz="3200" dirty="0" err="1" smtClean="0">
                <a:solidFill>
                  <a:srgbClr val="FF0000"/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  <a:reflection stA="50000" endPos="50000" dist="12700" dir="5400000" sy="-100000" algn="bl" rotWithShape="0"/>
                </a:effectLst>
                <a:latin typeface="Comic Sans MS"/>
                <a:cs typeface="Comic Sans MS"/>
              </a:rPr>
              <a:t>vs</a:t>
            </a:r>
            <a:r>
              <a:rPr lang="en-US" sz="3200" dirty="0" smtClean="0">
                <a:solidFill>
                  <a:srgbClr val="FF0000"/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  <a:reflection stA="50000" endPos="50000" dist="12700" dir="5400000" sy="-100000" algn="bl" rotWithShape="0"/>
                </a:effectLst>
                <a:latin typeface="Comic Sans MS"/>
                <a:cs typeface="Comic Sans MS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  <a:reflection stA="50000" endPos="50000" dist="12700" dir="5400000" sy="-100000" algn="bl" rotWithShape="0"/>
                </a:effectLst>
                <a:latin typeface="Comic Sans MS"/>
                <a:cs typeface="Comic Sans MS"/>
              </a:rPr>
              <a:t>eRHIC</a:t>
            </a:r>
            <a:r>
              <a:rPr lang="en-US" sz="3200" dirty="0" smtClean="0">
                <a:solidFill>
                  <a:srgbClr val="FF0000"/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  <a:reflection stA="50000" endPos="50000" dist="12700" dir="5400000" sy="-100000" algn="bl" rotWithShape="0"/>
                </a:effectLst>
                <a:latin typeface="Comic Sans MS"/>
                <a:cs typeface="Comic Sans MS"/>
              </a:rPr>
              <a:t> kinematic coverage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6" name="Rounded Rectangle 15"/>
          <p:cNvSpPr/>
          <p:nvPr/>
        </p:nvSpPr>
        <p:spPr>
          <a:xfrm rot="2195036">
            <a:off x="5960530" y="1847269"/>
            <a:ext cx="356513" cy="4195223"/>
          </a:xfrm>
          <a:prstGeom prst="roundRect">
            <a:avLst>
              <a:gd name="adj" fmla="val 50000"/>
            </a:avLst>
          </a:prstGeom>
          <a:solidFill>
            <a:srgbClr val="FFFF00">
              <a:alpha val="3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/>
          <p:cNvSpPr/>
          <p:nvPr/>
        </p:nvSpPr>
        <p:spPr>
          <a:xfrm rot="5400000">
            <a:off x="6737512" y="544929"/>
            <a:ext cx="356513" cy="1943100"/>
          </a:xfrm>
          <a:prstGeom prst="roundRect">
            <a:avLst>
              <a:gd name="adj" fmla="val 50000"/>
            </a:avLst>
          </a:prstGeom>
          <a:solidFill>
            <a:srgbClr val="FFFF00">
              <a:alpha val="3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918134967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" presetClass="emp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6" presetClass="emp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/>
      <p:bldP spid="11" grpId="1" animBg="1"/>
      <p:bldP spid="18" grpId="0" animBg="1"/>
      <p:bldP spid="18" grpId="1" animBg="1"/>
      <p:bldP spid="19" grpId="0" animBg="1"/>
      <p:bldP spid="20" grpId="0" animBg="1"/>
      <p:bldP spid="20" grpId="1" animBg="1"/>
      <p:bldP spid="21" grpId="0" animBg="1"/>
      <p:bldP spid="16" grpId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1980410" y="123881"/>
            <a:ext cx="6841687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3200" dirty="0" smtClean="0">
                <a:solidFill>
                  <a:srgbClr val="FF0000"/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  <a:reflection stA="50000" endPos="50000" dist="12700" dir="5400000" sy="-100000" algn="bl" rotWithShape="0"/>
                </a:effectLst>
                <a:latin typeface="Comic Sans MS"/>
                <a:cs typeface="Comic Sans MS"/>
              </a:rPr>
              <a:t>Polarized W production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8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5232" y="-105752"/>
            <a:ext cx="1797395" cy="1693134"/>
            <a:chOff x="13473" y="188198"/>
            <a:chExt cx="1797395" cy="1693134"/>
          </a:xfrm>
        </p:grpSpPr>
        <p:pic>
          <p:nvPicPr>
            <p:cNvPr id="6" name="Bild 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473" y="188198"/>
              <a:ext cx="1796894" cy="1693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Rectangle 6"/>
            <p:cNvSpPr/>
            <p:nvPr/>
          </p:nvSpPr>
          <p:spPr bwMode="auto">
            <a:xfrm>
              <a:off x="940710" y="670219"/>
              <a:ext cx="870158" cy="38802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/>
                  <a:ea typeface="ＭＳ Ｐゴシック" pitchFamily="-112" charset="-128"/>
                  <a:cs typeface="Comic Sans MS"/>
                </a:rPr>
                <a:t>W</a:t>
              </a:r>
              <a:r>
                <a:rPr kumimoji="0" lang="en-US" i="0" u="none" strike="noStrike" cap="none" normalizeH="0" baseline="300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/>
                  <a:ea typeface="ＭＳ Ｐゴシック" pitchFamily="-112" charset="-128"/>
                  <a:cs typeface="Comic Sans MS"/>
                </a:rPr>
                <a:t>+/-</a:t>
              </a:r>
              <a:endParaRPr kumimoji="0" lang="en-US" i="0" u="none" strike="noStrike" cap="none" normalizeH="0" baseline="30000" dirty="0">
                <a:ln>
                  <a:noFill/>
                </a:ln>
                <a:solidFill>
                  <a:schemeClr val="tx1"/>
                </a:solidFill>
                <a:effectLst/>
                <a:latin typeface="Comic Sans MS"/>
                <a:ea typeface="ＭＳ Ｐゴシック" pitchFamily="-112" charset="-128"/>
                <a:cs typeface="Comic Sans MS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97696" y="587913"/>
              <a:ext cx="3137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e</a:t>
              </a:r>
              <a:endParaRPr 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949800" y="199436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Symbol" charset="2"/>
                  <a:cs typeface="Symbol" charset="2"/>
                </a:rPr>
                <a:t>n</a:t>
              </a:r>
            </a:p>
          </p:txBody>
        </p:sp>
      </p:grpSp>
      <p:pic>
        <p:nvPicPr>
          <p:cNvPr id="10" name="Picture 9" descr="asym-cc-dis.eps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5638" t="7715" r="8348"/>
          <a:stretch/>
        </p:blipFill>
        <p:spPr>
          <a:xfrm>
            <a:off x="-1" y="1481540"/>
            <a:ext cx="3899789" cy="5119381"/>
          </a:xfrm>
          <a:prstGeom prst="rect">
            <a:avLst/>
          </a:prstGeom>
        </p:spPr>
      </p:pic>
      <p:pic>
        <p:nvPicPr>
          <p:cNvPr id="12" name="Picture 11" descr="impact-profiles.eps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7551"/>
          <a:stretch/>
        </p:blipFill>
        <p:spPr>
          <a:xfrm>
            <a:off x="4287844" y="2368521"/>
            <a:ext cx="4856158" cy="448947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</p:pic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68777388"/>
              </p:ext>
            </p:extLst>
          </p:nvPr>
        </p:nvGraphicFramePr>
        <p:xfrm>
          <a:off x="1729369" y="872970"/>
          <a:ext cx="2438400" cy="558800"/>
        </p:xfrm>
        <a:graphic>
          <a:graphicData uri="http://schemas.openxmlformats.org/presentationml/2006/ole">
            <p:oleObj spid="_x0000_s427010" name="Equation" r:id="rId6" imgW="2438400" imgH="558800" progId="">
              <p:embed/>
            </p:oleObj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480360855"/>
              </p:ext>
            </p:extLst>
          </p:nvPr>
        </p:nvGraphicFramePr>
        <p:xfrm>
          <a:off x="4983561" y="2015642"/>
          <a:ext cx="3695700" cy="342900"/>
        </p:xfrm>
        <a:graphic>
          <a:graphicData uri="http://schemas.openxmlformats.org/presentationml/2006/ole">
            <p:oleObj spid="_x0000_s427011" name="Equation" r:id="rId7" imgW="3695700" imgH="342900" progId="">
              <p:embed/>
            </p:oleObj>
          </a:graphicData>
        </a:graphic>
      </p:graphicFrame>
      <p:sp>
        <p:nvSpPr>
          <p:cNvPr id="16" name="Horizontal Scroll 15"/>
          <p:cNvSpPr/>
          <p:nvPr/>
        </p:nvSpPr>
        <p:spPr bwMode="auto">
          <a:xfrm>
            <a:off x="4715764" y="547481"/>
            <a:ext cx="4106333" cy="1672166"/>
          </a:xfrm>
          <a:prstGeom prst="horizontalScroll">
            <a:avLst/>
          </a:prstGeom>
          <a:gradFill flip="none" rotWithShape="1">
            <a:gsLst>
              <a:gs pos="0">
                <a:srgbClr val="0000FF"/>
              </a:gs>
              <a:gs pos="100000">
                <a:srgbClr val="0000FF"/>
              </a:gs>
              <a:gs pos="50000">
                <a:schemeClr val="bg1"/>
              </a:gs>
            </a:gsLst>
            <a:lin ang="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83871" y="708824"/>
            <a:ext cx="307007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u="sng" dirty="0" smtClean="0">
                <a:solidFill>
                  <a:srgbClr val="FF6600"/>
                </a:solidFill>
              </a:rPr>
              <a:t>Complementary to SIDIS:</a:t>
            </a:r>
          </a:p>
          <a:p>
            <a:r>
              <a:rPr lang="en-US" sz="1600" dirty="0" smtClean="0"/>
              <a:t>very high Q2-scale</a:t>
            </a:r>
          </a:p>
          <a:p>
            <a:r>
              <a:rPr lang="en-US" sz="1600" dirty="0" smtClean="0"/>
              <a:t>extremely clean theoretically </a:t>
            </a:r>
          </a:p>
          <a:p>
            <a:r>
              <a:rPr lang="en-US" sz="1600" dirty="0" smtClean="0"/>
              <a:t>No Fragmentation function </a:t>
            </a:r>
          </a:p>
          <a:p>
            <a:r>
              <a:rPr lang="en-US" sz="1600" dirty="0" smtClean="0"/>
              <a:t>best way to measure at very high x</a:t>
            </a:r>
            <a:endParaRPr lang="en-US" sz="1600" dirty="0"/>
          </a:p>
        </p:txBody>
      </p:sp>
      <p:grpSp>
        <p:nvGrpSpPr>
          <p:cNvPr id="15" name="Group 17"/>
          <p:cNvGrpSpPr/>
          <p:nvPr/>
        </p:nvGrpSpPr>
        <p:grpSpPr>
          <a:xfrm>
            <a:off x="3800907" y="3751326"/>
            <a:ext cx="771093" cy="924560"/>
            <a:chOff x="3430482" y="2997200"/>
            <a:chExt cx="771093" cy="924560"/>
          </a:xfrm>
        </p:grpSpPr>
        <p:sp>
          <p:nvSpPr>
            <p:cNvPr id="19" name="AutoShape 49"/>
            <p:cNvSpPr>
              <a:spLocks noChangeArrowheads="1"/>
            </p:cNvSpPr>
            <p:nvPr/>
          </p:nvSpPr>
          <p:spPr bwMode="auto">
            <a:xfrm>
              <a:off x="3430482" y="3069416"/>
              <a:ext cx="733425" cy="852344"/>
            </a:xfrm>
            <a:prstGeom prst="curvedRightArrow">
              <a:avLst>
                <a:gd name="adj1" fmla="val 24848"/>
                <a:gd name="adj2" fmla="val 49697"/>
                <a:gd name="adj3" fmla="val 33333"/>
              </a:avLst>
            </a:pr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505200" y="2997200"/>
              <a:ext cx="6963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FFFFFF"/>
                  </a:solidFill>
                </a:rPr>
                <a:t>QCD</a:t>
              </a:r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505200" y="3495040"/>
              <a:ext cx="4754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fit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79547756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7" name="Picture 6" descr="g1-scaling-violation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15181" y="914400"/>
            <a:ext cx="3804344" cy="5194300"/>
          </a:xfrm>
          <a:prstGeom prst="rect">
            <a:avLst/>
          </a:prstGeom>
        </p:spPr>
      </p:pic>
      <p:sp>
        <p:nvSpPr>
          <p:cNvPr id="8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8" descr="eic-g1-q2slope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5"/>
              <a:stretch>
                <a:fillRect/>
              </a:stretch>
            </p:blipFill>
          </mc:Choice>
          <mc:Fallback>
            <p:blipFill>
              <a:blip r:embed="rId6"/>
              <a:stretch>
                <a:fillRect/>
              </a:stretch>
            </p:blipFill>
          </mc:Fallback>
        </mc:AlternateContent>
        <p:spPr>
          <a:xfrm>
            <a:off x="3417129" y="2794000"/>
            <a:ext cx="5698839" cy="2577017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Proton’s </a:t>
            </a:r>
            <a:r>
              <a:rPr lang="en-GB" sz="2900" b="1" dirty="0" err="1" smtClean="0">
                <a:solidFill>
                  <a:srgbClr val="FF0000"/>
                </a:solidFill>
                <a:latin typeface="+mj-lt"/>
              </a:rPr>
              <a:t>helicity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 structure - </a:t>
            </a:r>
            <a:r>
              <a:rPr lang="en-GB" sz="2900" b="1" dirty="0" smtClean="0">
                <a:solidFill>
                  <a:srgbClr val="FF0000"/>
                </a:solidFill>
                <a:latin typeface="Symbol" charset="2"/>
                <a:cs typeface="Symbol" charset="2"/>
              </a:rPr>
              <a:t>D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g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2141832" y="2009436"/>
            <a:ext cx="6291573" cy="1052230"/>
            <a:chOff x="2218032" y="1031536"/>
            <a:chExt cx="6291573" cy="1052230"/>
          </a:xfrm>
        </p:grpSpPr>
        <p:sp>
          <p:nvSpPr>
            <p:cNvPr id="10" name="Notched Right Arrow 9"/>
            <p:cNvSpPr/>
            <p:nvPr/>
          </p:nvSpPr>
          <p:spPr>
            <a:xfrm rot="20111275">
              <a:off x="2218032" y="1822162"/>
              <a:ext cx="2939942" cy="261604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5051085" y="1031536"/>
              <a:ext cx="3458520" cy="733856"/>
              <a:chOff x="5051085" y="1031536"/>
              <a:chExt cx="3458520" cy="733856"/>
            </a:xfrm>
          </p:grpSpPr>
          <p:sp>
            <p:nvSpPr>
              <p:cNvPr id="6" name="TextBox 5"/>
              <p:cNvSpPr txBox="1"/>
              <p:nvPr/>
            </p:nvSpPr>
            <p:spPr>
              <a:xfrm>
                <a:off x="6502400" y="1101495"/>
                <a:ext cx="200720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/>
                  <a:t>g</a:t>
                </a:r>
                <a:r>
                  <a:rPr lang="en-US" b="1" baseline="-25000" dirty="0" smtClean="0"/>
                  <a:t>1</a:t>
                </a:r>
                <a:r>
                  <a:rPr lang="en-US" b="1" dirty="0" smtClean="0"/>
                  <a:t> scaling violation</a:t>
                </a:r>
                <a:endParaRPr lang="en-US" b="1" dirty="0"/>
              </a:p>
            </p:txBody>
          </p:sp>
          <p:graphicFrame>
            <p:nvGraphicFramePr>
              <p:cNvPr id="11" name="Object 10"/>
              <p:cNvGraphicFramePr>
                <a:graphicFrameLocks noChangeAspect="1"/>
              </p:cNvGraphicFramePr>
              <p:nvPr/>
            </p:nvGraphicFramePr>
            <p:xfrm>
              <a:off x="5051085" y="1031536"/>
              <a:ext cx="1057615" cy="733856"/>
            </p:xfrm>
            <a:graphic>
              <a:graphicData uri="http://schemas.openxmlformats.org/presentationml/2006/ole">
                <p:oleObj spid="_x0000_s356354" name="Equation" r:id="rId7" imgW="622300" imgH="431800" progId="Equation.3">
                  <p:embed/>
                </p:oleObj>
              </a:graphicData>
            </a:graphic>
          </p:graphicFrame>
        </p:grpSp>
      </p:grpSp>
      <p:grpSp>
        <p:nvGrpSpPr>
          <p:cNvPr id="17" name="Group 16"/>
          <p:cNvGrpSpPr/>
          <p:nvPr/>
        </p:nvGrpSpPr>
        <p:grpSpPr>
          <a:xfrm>
            <a:off x="5473700" y="5396417"/>
            <a:ext cx="1739900" cy="810594"/>
            <a:chOff x="5473700" y="5396417"/>
            <a:chExt cx="1739900" cy="810594"/>
          </a:xfrm>
        </p:grpSpPr>
        <p:sp>
          <p:nvSpPr>
            <p:cNvPr id="15" name="Down Arrow 14"/>
            <p:cNvSpPr/>
            <p:nvPr/>
          </p:nvSpPr>
          <p:spPr>
            <a:xfrm>
              <a:off x="5473700" y="5396417"/>
              <a:ext cx="1739900" cy="305883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16" name="Object 15"/>
            <p:cNvGraphicFramePr>
              <a:graphicFrameLocks noChangeAspect="1"/>
            </p:cNvGraphicFramePr>
            <p:nvPr/>
          </p:nvGraphicFramePr>
          <p:xfrm>
            <a:off x="5588000" y="5657850"/>
            <a:ext cx="1431925" cy="549161"/>
          </p:xfrm>
          <a:graphic>
            <a:graphicData uri="http://schemas.openxmlformats.org/presentationml/2006/ole">
              <p:oleObj spid="_x0000_s356355" name="Equation" r:id="rId8" imgW="431800" imgH="165100" progId="Equation.3">
                <p:embed/>
              </p:oleObj>
            </a:graphicData>
          </a:graphic>
        </p:graphicFrame>
      </p:grpSp>
      <p:pic>
        <p:nvPicPr>
          <p:cNvPr id="18" name="Picture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86265" y="809570"/>
            <a:ext cx="1939179" cy="616605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3857625" y="1426175"/>
            <a:ext cx="3147015" cy="369332"/>
            <a:chOff x="457200" y="2328239"/>
            <a:chExt cx="3147015" cy="369332"/>
          </a:xfrm>
        </p:grpSpPr>
        <p:sp>
          <p:nvSpPr>
            <p:cNvPr id="20" name="TextBox 19"/>
            <p:cNvSpPr txBox="1"/>
            <p:nvPr/>
          </p:nvSpPr>
          <p:spPr>
            <a:xfrm>
              <a:off x="457200" y="2328239"/>
              <a:ext cx="31470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  <a:latin typeface="Symbol" charset="2"/>
                  <a:cs typeface="Symbol" charset="2"/>
                </a:rPr>
                <a:t>D</a:t>
              </a:r>
              <a:r>
                <a:rPr lang="en-US" b="1" dirty="0" smtClean="0">
                  <a:solidFill>
                    <a:srgbClr val="FF0000"/>
                  </a:solidFill>
                </a:rPr>
                <a:t>g(x,Q</a:t>
              </a:r>
              <a:r>
                <a:rPr lang="en-US" b="1" baseline="30000" dirty="0" smtClean="0">
                  <a:solidFill>
                    <a:srgbClr val="FF0000"/>
                  </a:solidFill>
                </a:rPr>
                <a:t>2</a:t>
              </a:r>
              <a:r>
                <a:rPr lang="en-US" b="1" dirty="0" smtClean="0">
                  <a:solidFill>
                    <a:srgbClr val="FF0000"/>
                  </a:solidFill>
                </a:rPr>
                <a:t>)</a:t>
              </a:r>
              <a:r>
                <a:rPr lang="en-US" b="1" dirty="0" smtClean="0">
                  <a:solidFill>
                    <a:srgbClr val="0000FF"/>
                  </a:solidFill>
                </a:rPr>
                <a:t>=</a:t>
              </a:r>
              <a:r>
                <a:rPr lang="en-US" b="1" dirty="0" err="1" smtClean="0">
                  <a:solidFill>
                    <a:srgbClr val="0000FF"/>
                  </a:solidFill>
                </a:rPr>
                <a:t>g</a:t>
              </a:r>
              <a:r>
                <a:rPr lang="en-US" b="1" dirty="0" smtClean="0">
                  <a:solidFill>
                    <a:srgbClr val="0000FF"/>
                  </a:solidFill>
                </a:rPr>
                <a:t>      (x,Q</a:t>
              </a:r>
              <a:r>
                <a:rPr lang="en-US" b="1" baseline="30000" dirty="0" smtClean="0">
                  <a:solidFill>
                    <a:srgbClr val="0000FF"/>
                  </a:solidFill>
                </a:rPr>
                <a:t>2</a:t>
              </a:r>
              <a:r>
                <a:rPr lang="en-US" b="1" dirty="0" smtClean="0">
                  <a:solidFill>
                    <a:srgbClr val="0000FF"/>
                  </a:solidFill>
                </a:rPr>
                <a:t>)-g      (x,Q</a:t>
              </a:r>
              <a:r>
                <a:rPr lang="en-US" b="1" baseline="30000" dirty="0" smtClean="0">
                  <a:solidFill>
                    <a:srgbClr val="0000FF"/>
                  </a:solidFill>
                </a:rPr>
                <a:t>2</a:t>
              </a:r>
              <a:r>
                <a:rPr lang="en-US" b="1" dirty="0" smtClean="0">
                  <a:solidFill>
                    <a:srgbClr val="0000FF"/>
                  </a:solidFill>
                </a:rPr>
                <a:t>)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  <p:cxnSp>
          <p:nvCxnSpPr>
            <p:cNvPr id="21" name="Straight Arrow Connector 20"/>
            <p:cNvCxnSpPr/>
            <p:nvPr/>
          </p:nvCxnSpPr>
          <p:spPr>
            <a:xfrm>
              <a:off x="1630165" y="2495337"/>
              <a:ext cx="211679" cy="11140"/>
            </a:xfrm>
            <a:prstGeom prst="straightConnector1">
              <a:avLst/>
            </a:prstGeom>
            <a:ln w="19050">
              <a:solidFill>
                <a:schemeClr val="accent3">
                  <a:lumMod val="75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>
              <a:off x="1574460" y="2597311"/>
              <a:ext cx="211679" cy="1114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/>
            <p:cNvCxnSpPr/>
            <p:nvPr/>
          </p:nvCxnSpPr>
          <p:spPr>
            <a:xfrm>
              <a:off x="2673845" y="2502917"/>
              <a:ext cx="211679" cy="11140"/>
            </a:xfrm>
            <a:prstGeom prst="straightConnector1">
              <a:avLst/>
            </a:prstGeom>
            <a:ln w="19050">
              <a:solidFill>
                <a:schemeClr val="accent3">
                  <a:lumMod val="75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/>
            <p:nvPr/>
          </p:nvCxnSpPr>
          <p:spPr>
            <a:xfrm rot="10800000">
              <a:off x="2618140" y="2604891"/>
              <a:ext cx="211679" cy="1114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/>
          <p:cNvSpPr txBox="1"/>
          <p:nvPr/>
        </p:nvSpPr>
        <p:spPr>
          <a:xfrm>
            <a:off x="6285949" y="695270"/>
            <a:ext cx="28580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It is measured in inclusive data via spin asymmetry:</a:t>
            </a:r>
          </a:p>
          <a:p>
            <a:pPr algn="ctr"/>
            <a:r>
              <a:rPr lang="en-US" b="1" dirty="0" smtClean="0"/>
              <a:t>A</a:t>
            </a:r>
            <a:r>
              <a:rPr lang="en-US" b="1" baseline="-25000" dirty="0" smtClean="0"/>
              <a:t>LL</a:t>
            </a:r>
            <a:r>
              <a:rPr lang="en-US" b="1" dirty="0" smtClean="0"/>
              <a:t> -&gt; </a:t>
            </a:r>
            <a:r>
              <a:rPr lang="en-US" b="1" dirty="0" err="1" smtClean="0">
                <a:latin typeface="Symbol" charset="2"/>
                <a:cs typeface="Symbol" charset="2"/>
              </a:rPr>
              <a:t>D</a:t>
            </a:r>
            <a:r>
              <a:rPr lang="en-US" b="1" dirty="0" err="1" smtClean="0"/>
              <a:t>q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TIMING" val="|12.4|1.:|1.8|16.9|0.9|0.9|12.5|2.5|1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23209</TotalTime>
  <Words>2877</Words>
  <Application>Microsoft Macintosh PowerPoint</Application>
  <PresentationFormat>On-screen Show (4:3)</PresentationFormat>
  <Paragraphs>589</Paragraphs>
  <Slides>38</Slides>
  <Notes>5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38</vt:i4>
      </vt:variant>
    </vt:vector>
  </HeadingPairs>
  <TitlesOfParts>
    <vt:vector size="41" baseType="lpstr">
      <vt:lpstr>Office Theme</vt:lpstr>
      <vt:lpstr>Equation.3</vt:lpstr>
      <vt:lpstr>Equation</vt:lpstr>
      <vt:lpstr>Salvatore Fazio  for the BNL EIC Science Task Force 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</vt:vector>
  </TitlesOfParts>
  <Company>Brookhaven National Laboratory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Theta_gamma vs Pt</dc:title>
  <dc:creator>Salvatore Fazio</dc:creator>
  <cp:lastModifiedBy>Salvatore Fazio</cp:lastModifiedBy>
  <cp:revision>644</cp:revision>
  <cp:lastPrinted>2012-03-22T00:20:48Z</cp:lastPrinted>
  <dcterms:created xsi:type="dcterms:W3CDTF">2014-08-18T14:29:11Z</dcterms:created>
  <dcterms:modified xsi:type="dcterms:W3CDTF">2014-08-18T18:34:11Z</dcterms:modified>
</cp:coreProperties>
</file>